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tags/tag3.xml" ContentType="application/vnd.openxmlformats-officedocument.presentationml.tag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3"/>
  </p:notesMasterIdLst>
  <p:sldIdLst>
    <p:sldId id="258" r:id="rId3"/>
    <p:sldId id="271" r:id="rId4"/>
    <p:sldId id="272" r:id="rId5"/>
    <p:sldId id="273" r:id="rId6"/>
    <p:sldId id="282" r:id="rId7"/>
    <p:sldId id="420" r:id="rId8"/>
    <p:sldId id="281" r:id="rId9"/>
    <p:sldId id="421" r:id="rId10"/>
    <p:sldId id="422" r:id="rId11"/>
    <p:sldId id="279" r:id="rId12"/>
    <p:sldId id="395" r:id="rId13"/>
    <p:sldId id="396" r:id="rId14"/>
    <p:sldId id="275" r:id="rId15"/>
    <p:sldId id="276" r:id="rId16"/>
    <p:sldId id="277" r:id="rId17"/>
    <p:sldId id="278" r:id="rId18"/>
    <p:sldId id="283" r:id="rId19"/>
    <p:sldId id="284" r:id="rId20"/>
    <p:sldId id="285" r:id="rId21"/>
    <p:sldId id="286" r:id="rId22"/>
    <p:sldId id="287" r:id="rId23"/>
    <p:sldId id="288" r:id="rId24"/>
    <p:sldId id="359" r:id="rId25"/>
    <p:sldId id="403" r:id="rId26"/>
    <p:sldId id="360" r:id="rId27"/>
    <p:sldId id="291" r:id="rId28"/>
    <p:sldId id="682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13" r:id="rId38"/>
    <p:sldId id="303" r:id="rId39"/>
    <p:sldId id="304" r:id="rId40"/>
    <p:sldId id="305" r:id="rId41"/>
    <p:sldId id="306" r:id="rId42"/>
    <p:sldId id="309" r:id="rId43"/>
    <p:sldId id="310" r:id="rId44"/>
    <p:sldId id="337" r:id="rId45"/>
    <p:sldId id="307" r:id="rId46"/>
    <p:sldId id="338" r:id="rId47"/>
    <p:sldId id="392" r:id="rId48"/>
    <p:sldId id="264" r:id="rId49"/>
    <p:sldId id="683" r:id="rId50"/>
    <p:sldId id="39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83" r:id="rId64"/>
    <p:sldId id="684" r:id="rId65"/>
    <p:sldId id="315" r:id="rId66"/>
    <p:sldId id="345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346" r:id="rId75"/>
    <p:sldId id="404" r:id="rId76"/>
    <p:sldId id="412" r:id="rId77"/>
    <p:sldId id="316" r:id="rId78"/>
    <p:sldId id="317" r:id="rId79"/>
    <p:sldId id="318" r:id="rId80"/>
    <p:sldId id="319" r:id="rId81"/>
    <p:sldId id="332" r:id="rId82"/>
    <p:sldId id="333" r:id="rId83"/>
    <p:sldId id="321" r:id="rId84"/>
    <p:sldId id="685" r:id="rId85"/>
    <p:sldId id="334" r:id="rId86"/>
    <p:sldId id="335" r:id="rId87"/>
    <p:sldId id="336" r:id="rId88"/>
    <p:sldId id="347" r:id="rId89"/>
    <p:sldId id="686" r:id="rId90"/>
    <p:sldId id="424" r:id="rId91"/>
    <p:sldId id="423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04F8-B819-44FF-BF7C-C5C3BF76A738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05908-29B7-440A-9117-F774C92E5D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12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B1203D3-86AE-49B7-8B65-64C24ED2B2B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AC378AF-D322-4BF9-92FE-F60462D62754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5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FD80276-5254-441B-90AA-E7E18FFC9C5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9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CAAD62-FDBD-4379-B125-5B09C06FB2B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7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B28DE55-9D7B-498F-BE36-21B23BBEA1B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5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84B7013-06CF-4C74-8F88-C20A72F3B61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059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AA51644-53E8-4201-BDAC-A39918AC477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20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23DAC63-EB03-4312-8AB4-C6D87AD98DC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9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344C48-078B-40D4-94E8-35942E355D0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5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08B98D1-9646-455E-9737-CD058E13D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2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91D1B09-8208-44EC-89EA-BCE43A954EC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19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A3BD0D8-9C11-4232-B4FE-8CF3C20432C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2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25C4361-8462-4F25-A670-32F9596F3EC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9A5225D-F4EC-4568-BE97-7D7C655B561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92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3F19CC7-E387-4BF4-9961-D307398B009C}" type="slidenum">
              <a:rPr lang="en-US" sz="1200" b="0">
                <a:solidFill>
                  <a:prstClr val="black"/>
                </a:solidFill>
              </a:rPr>
              <a:pPr/>
              <a:t>23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87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3F19CC7-E387-4BF4-9961-D307398B009C}" type="slidenum">
              <a:rPr lang="en-US" sz="1200" b="0">
                <a:solidFill>
                  <a:prstClr val="black"/>
                </a:solidFill>
              </a:rPr>
              <a:pPr/>
              <a:t>24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91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A1EED4C-AB7A-45CE-9369-B95C55DE0915}" type="slidenum">
              <a:rPr lang="en-US" sz="1200" b="0">
                <a:solidFill>
                  <a:prstClr val="black"/>
                </a:solidFill>
              </a:rPr>
              <a:pPr/>
              <a:t>25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71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DB83283-B234-4EB7-990F-6155BC7C1FDF}" type="slidenum">
              <a:rPr lang="en-US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5F4BA4-DD66-4DBC-9590-DA2A979B3B82}" type="slidenum">
              <a:rPr lang="en-US" sz="13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3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92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27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77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52C9192-944E-43D5-AFCC-EC487AF0941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33F668D-D252-4270-889F-0EDB19D4E87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2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86BB99-27E3-460A-A168-FEE4AC09C1B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2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9D03960-21F1-4D55-A7B2-A5FF12BEEF5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97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1D5DC12-E450-46B0-8017-CF460C824F8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5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757C83D-A72E-41B3-950D-4DE9EC42FF7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6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8B3B54D-EE86-4054-8454-81B2F974C2D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7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A995B3E-214B-4880-A17E-1105D97CF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94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9B1E71-B85D-4C87-9DD0-DAF76B8ED1D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37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45711-5064-478A-BBB2-F8588BC0BD3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80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FC991BB-B2BA-402F-B7B6-76C51589587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359FCEA-BBF6-4C71-9AB7-CD40BB1E5E0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6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B3EA6DD-B732-4192-88A1-A6DBF13E989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1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E2068A5-2B99-4E11-AB5C-755F5B4AE4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C987F44-4556-43F4-A6E1-95EEE6D1B69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02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8BAF94-038D-423E-B1B7-7F419C83E5F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72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2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722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774CB13-120F-4DAC-AED1-8060EB70DDA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0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28B4388-E919-4A40-B67D-E690A149638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CB3B364-11E9-4318-B6B2-3CF18252348F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29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C281BC8-6D0A-4586-B472-A4C47C55380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25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A42255F-DBDF-4E75-91B8-4506406AA68E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8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4EB4F17-83AA-46C6-8F53-9FA46449285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8B6CBD4-7580-4BF0-A77E-5E8E341BF135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21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4001A1B-A0CD-4A87-82BA-372E4503E08D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6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40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840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87B93E5-9D39-4D07-A864-4C2D001EC7A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1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48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973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6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C24FD1-E43E-4081-AD9C-FDF55E2EA0E8}" type="slidenum">
              <a:rPr lang="en-US" sz="1200" b="0">
                <a:solidFill>
                  <a:prstClr val="black"/>
                </a:solidFill>
              </a:rPr>
              <a:pPr/>
              <a:t>50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77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CDAD0EB-30C0-4601-9ABE-24A839852380}" type="slidenum">
              <a:rPr lang="en-US" sz="1200" b="0">
                <a:solidFill>
                  <a:prstClr val="black"/>
                </a:solidFill>
              </a:rPr>
              <a:pPr/>
              <a:t>51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07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196055D-6580-4DED-A49F-192F36559E27}" type="slidenum">
              <a:rPr lang="en-US" sz="1200" b="0">
                <a:solidFill>
                  <a:prstClr val="black"/>
                </a:solidFill>
              </a:rPr>
              <a:pPr/>
              <a:t>52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604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FDA7BE2-456C-4B2A-BC22-DDEAEFFFE13F}" type="slidenum">
              <a:rPr lang="en-US" sz="1200" b="0">
                <a:solidFill>
                  <a:prstClr val="black"/>
                </a:solidFill>
              </a:rPr>
              <a:pPr/>
              <a:t>53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9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FF4EF79-86ED-4436-8CA4-FF54149BA10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5AA068-CF44-4753-B769-6D4B79E7ABCE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872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6B27330-78AC-41E2-BB6B-2C409ADBF353}" type="slidenum">
              <a:rPr lang="en-US" sz="1200" b="0">
                <a:solidFill>
                  <a:prstClr val="black"/>
                </a:solidFill>
              </a:rPr>
              <a:pPr/>
              <a:t>54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2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7DFD480-00B6-4642-928B-0D530993AE2D}" type="slidenum">
              <a:rPr lang="en-US" sz="1200" b="0">
                <a:solidFill>
                  <a:prstClr val="black"/>
                </a:solidFill>
              </a:rPr>
              <a:pPr/>
              <a:t>55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280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002A8FC-D5AA-41D5-862D-B676F797180D}" type="slidenum">
              <a:rPr lang="en-US" sz="1200" b="0">
                <a:solidFill>
                  <a:prstClr val="black"/>
                </a:solidFill>
              </a:rPr>
              <a:pPr/>
              <a:t>56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10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355A9AF-4FDC-4F5F-B68B-B10EB41BECC3}" type="slidenum">
              <a:rPr lang="en-US" sz="1200" b="0">
                <a:solidFill>
                  <a:prstClr val="black"/>
                </a:solidFill>
              </a:rPr>
              <a:pPr/>
              <a:t>57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015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7858735-8274-4694-8ABA-0853E3A9B6CD}" type="slidenum">
              <a:rPr lang="en-US" sz="1200" b="0">
                <a:solidFill>
                  <a:prstClr val="black"/>
                </a:solidFill>
              </a:rPr>
              <a:pPr/>
              <a:t>58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835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B0606AC-57E8-4EE9-99A4-0A265319DEA6}" type="slidenum">
              <a:rPr lang="en-US" sz="1200" b="0">
                <a:solidFill>
                  <a:prstClr val="black"/>
                </a:solidFill>
              </a:rPr>
              <a:pPr/>
              <a:t>59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035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3978AC-9925-4BA2-8040-82F9BA1A7A0F}" type="slidenum">
              <a:rPr lang="en-US" sz="1200" b="0">
                <a:solidFill>
                  <a:prstClr val="black"/>
                </a:solidFill>
              </a:rPr>
              <a:pPr/>
              <a:t>60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0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1A72DA8-FDFE-488B-8828-A43CBD407934}" type="slidenum">
              <a:rPr lang="en-US" sz="1200" b="0">
                <a:solidFill>
                  <a:prstClr val="black"/>
                </a:solidFill>
              </a:rPr>
              <a:pPr/>
              <a:t>61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757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744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63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84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663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F5CB2CF-CF95-418A-8940-649744CAEB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7550"/>
            <a:ext cx="6370637" cy="3584575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74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126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22784D7-04DF-458C-ADE2-57C83DE46FDC}" type="slidenum">
              <a:rPr lang="en-US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8227013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5E67104-8B01-4DD2-B9C6-EC97E22E753D}" type="slidenum">
              <a:rPr lang="en-US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8285485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39C1D61-4F49-4D81-851C-BB3980C8CE6F}" type="slidenum">
              <a:rPr lang="en-US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41294286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BB4BFB-AE48-4823-8517-3EC95FFC3D0A}" type="slidenum">
              <a:rPr lang="en-US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6726356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EB7AE91-9785-47E0-BAEE-8DF9DBB6B965}" type="slidenum">
              <a:rPr lang="en-US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8405930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1A1DCC-4415-4905-AD7E-B9F6A1E55193}" type="slidenum">
              <a:rPr lang="en-US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8662581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464905-2CE0-4FC0-BBC8-54B7019A101E}" type="slidenum">
              <a:rPr lang="en-US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9569796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8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99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7590616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4A6AAD-5A1A-459B-A189-7D038C6DA31B}" type="slidenum">
              <a:rPr lang="en-US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3729695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47F6AD3-2AAF-488F-A585-FDBA27C07E8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7550"/>
            <a:ext cx="6370637" cy="35845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102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F975D8E-CFFE-41E0-8501-CB162437617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7550"/>
            <a:ext cx="6370637" cy="3584575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185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80E6451-E562-4378-A93F-76BCC119729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645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5A6CCE8-3344-4EFC-B302-37D14742803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928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2E753D8-BFB4-435D-BADF-086299E05559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070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477BF345-8F74-42ED-86B4-36C0ECE7775F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038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5775D5F-D433-4EA4-8765-8A72A42F816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402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83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931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782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D968AAE-16B8-43F0-B675-F73CACFEA39C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50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9CAD649-6AB9-4C20-A765-B5732D615F74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426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569CB2C-E7AC-452C-A22E-130C1F94040B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030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88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37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FF4EF79-86ED-4436-8CA4-FF54149BA10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5AA068-CF44-4753-B769-6D4B79E7ABCE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1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C105-EEA5-1D72-F2BC-B5BC15089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5671F-D6AC-3DA7-C99A-E124926AC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ACAE-87C1-51B4-E009-4AAD9A9E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2FC2-0AD3-1D13-D0E5-DC9A9893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4CA73-1275-D34B-A983-C62AA38D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33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1D6F-1B56-1047-1412-979A23D3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7E498-192F-1839-2D26-377643CD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51629-75D6-8225-FBB8-341BE23A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1BF3-1F50-7833-68CB-59DE27C8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6AE90-68F2-957C-13E5-AB3159B7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65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D2541-06F7-1A39-2B9C-1EC0339CA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270C4-007B-38FA-CA4F-02D300C7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5C19C-5E13-6C3A-3F43-CF6F31C0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4DC23-4B7B-3BA9-F161-491037FE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DAD78-B65A-81B5-89CA-9D5A0674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020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044959"/>
            <a:ext cx="10382944" cy="134414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3200" spc="-10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none" spc="160" baseline="0">
                <a:solidFill>
                  <a:schemeClr val="tx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 descr="B.Tech admissions now open at Amrita Vishwa Vidyapeetha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63" y="15037"/>
            <a:ext cx="2400267" cy="480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374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189" indent="-457189">
              <a:buSzPct val="150000"/>
              <a:buFont typeface="Arial" panose="020B0604020202020204" pitchFamily="34" charset="0"/>
              <a:buChar char="•"/>
              <a:defRPr sz="2400"/>
            </a:lvl1pPr>
            <a:lvl2pPr>
              <a:buSzPct val="150000"/>
              <a:defRPr sz="2400"/>
            </a:lvl2pPr>
            <a:lvl3pPr>
              <a:buSzPct val="150000"/>
              <a:defRPr sz="2400"/>
            </a:lvl3pPr>
            <a:lvl4pPr>
              <a:buSzPct val="150000"/>
              <a:defRPr sz="2400"/>
            </a:lvl4pPr>
            <a:lvl5pPr>
              <a:buSzPct val="150000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5135" y="6302541"/>
            <a:ext cx="763527" cy="486833"/>
          </a:xfrm>
        </p:spPr>
        <p:txBody>
          <a:bodyPr/>
          <a:lstStyle>
            <a:lvl1pPr>
              <a:defRPr sz="2667"/>
            </a:lvl1pPr>
          </a:lstStyle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026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93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07701" y="2948947"/>
            <a:ext cx="7721600" cy="1371600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pic>
        <p:nvPicPr>
          <p:cNvPr id="6" name="Picture 5" descr="B.Tech admissions now open at Amrita Vishwa Vidyapeetha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63" y="15037"/>
            <a:ext cx="2400267" cy="480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513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2"/>
            <a:ext cx="10670976" cy="495752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667" b="0" cap="all" spc="-107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670976" cy="1066800"/>
          </a:xfrm>
        </p:spPr>
        <p:txBody>
          <a:bodyPr anchor="ctr">
            <a:normAutofit/>
          </a:bodyPr>
          <a:lstStyle>
            <a:lvl1pPr marL="0" indent="0">
              <a:buNone/>
              <a:defRPr sz="2933" b="0" cap="all" spc="160" baseline="0">
                <a:solidFill>
                  <a:schemeClr val="tx2"/>
                </a:solidFill>
                <a:latin typeface="+mj-l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pic>
        <p:nvPicPr>
          <p:cNvPr id="10" name="Picture 9" descr="B.Tech admissions now open at Amrita Vishwa Vidyapeetha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63" y="15037"/>
            <a:ext cx="2400267" cy="480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797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1"/>
            <a:ext cx="438912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1"/>
            <a:ext cx="438912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132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3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 spc="133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7"/>
            <a:ext cx="4389120" cy="384048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3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0" kern="1200" cap="all" spc="133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7"/>
            <a:ext cx="4389120" cy="384048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46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61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62ED-DCF1-9BB5-52EB-989DD7A17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0243-3DDF-EA5D-F0D2-4C82686C9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3C947-B05A-91D2-1A91-1D318FCD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AFD1-10D1-6BB1-2458-56E8BA7C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CE690-5988-31AC-B907-6D7FA73E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8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464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0223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51638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814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ECE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192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69439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>
            <a:off x="266700" y="891541"/>
            <a:ext cx="11658600" cy="5846445"/>
          </a:xfrm>
          <a:prstGeom prst="rect">
            <a:avLst/>
          </a:prstGeom>
          <a:ln w="3175">
            <a:miter lim="400000"/>
          </a:ln>
        </p:spPr>
        <p:txBody>
          <a:bodyPr lIns="17200" tIns="17200" rIns="17200" bIns="17200" anchor="ctr"/>
          <a:lstStyle/>
          <a:p>
            <a:pPr algn="ctr" defTabSz="650081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pPr>
            <a:endParaRPr sz="2588"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333500" y="882968"/>
            <a:ext cx="9525000" cy="9785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698" y="5912934"/>
            <a:ext cx="182495" cy="178442"/>
          </a:xfrm>
          <a:prstGeom prst="rect">
            <a:avLst/>
          </a:prstGeom>
        </p:spPr>
        <p:txBody>
          <a:bodyPr/>
          <a:lstStyle>
            <a:lvl1pPr algn="ctr" defTabSz="1014413">
              <a:defRPr sz="675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44968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285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97536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19200"/>
            <a:ext cx="56896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02400" y="1219200"/>
            <a:ext cx="5689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02400" y="3543300"/>
            <a:ext cx="56896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C58F2-1DF8-43FB-B8CE-A3D8090BED5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117803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4F60-5B49-E873-E65B-3C0425D9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1E187-70E4-CFFB-0562-A33D04DDF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3BA38-E0B0-010E-10E3-4C786323E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5E34-5765-0824-5324-0B59A4CD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D51BE-56DC-D581-E550-1CE61B92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75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A2D7-FEA4-59DE-0D53-DDC298B1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14B58-9615-9679-38E3-030DC3CAF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6802E-97ED-F063-6A51-2010C3787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8F5CB-8059-9F8F-08CD-E9B90C446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9F55D-3218-DD9B-79FE-B8EE6E7B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F71A5-C415-474C-48EC-A47DC90D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19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F036-C70D-386E-219D-FFDBAD74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518B8-E8BA-913B-7A19-5FBD1BF67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DB6DB-3BE6-FEB0-EB4E-E0BB27816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B40934-6FA2-9933-EDFD-AF54F4EBC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7EC60-1D66-5B30-85F1-0CE67245D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4F69AB-5756-809B-4825-0701A67B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6D785-1B08-0C24-7026-09130D7A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EBA24-86C2-10AE-7156-26368309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42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7C50-8900-B20C-3C52-EEF32E46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BF1DA-3234-6A64-1F23-63C546252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DEF0B-2051-3B7B-1448-CCDD6795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8D32D-55FC-E95B-3AE3-C0262951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32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58D85-E7FC-5C7E-D338-E0C261C8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8A5DE-AFDE-3A90-DA72-9269DEA6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4E553-27DC-F1BA-6922-822161C6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59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B77B-7F59-4516-B3C0-F7F1706F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5853-8994-7AA7-C2EF-4E2A86501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86C25-4279-8B0F-EF7E-E1C453012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E197-C37F-25F4-C979-9E3682A9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FA04E-CD41-0410-A933-F8728D07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616EB-0425-125E-728F-AF61C68C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67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040E-79A4-77F7-90C5-F33F0D12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1535E-8D0F-0D68-1E7F-B2A23DDF7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2EF0B-D6CD-B652-BE32-D7FEBA976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EFF1B-0EA7-35FC-F651-2B8459446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04373-76DE-C00D-1987-537DA206A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A100F-60E4-7D8E-44C4-CA3BC844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17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AABFF-E4C6-258A-419E-67142634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85B2F-1669-2C0B-E6AA-7550EE411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D8DA0-42F2-938F-1742-CE5879BBD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0481B-6D9F-4A6B-B992-C9E699F04A8A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B122F-5A52-6B4D-149D-70A8CE469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25599-FDDA-36B5-BD80-951CF1124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3A724-C07C-4472-817C-8B84C86231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1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20"/>
            <a:ext cx="10959008" cy="97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1"/>
            <a:ext cx="10959008" cy="475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33">
                <a:solidFill>
                  <a:schemeClr val="tx1"/>
                </a:solidFill>
              </a:defRPr>
            </a:lvl1pPr>
          </a:lstStyle>
          <a:p>
            <a:r>
              <a:rPr lang="en-IN"/>
              <a:t>Department of ECE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5" y="5824645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fld id="{06AC2BAF-6E0E-4899-AC44-A744DBDDF03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B.Tech admissions now open at Amrita Vishwa Vidyapeetham"/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63" y="15037"/>
            <a:ext cx="2400267" cy="480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21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3200" kern="1200" cap="none" spc="-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spcAft>
          <a:spcPts val="800"/>
        </a:spcAft>
        <a:buSzPct val="150000"/>
        <a:buFont typeface="Arial" pitchFamily="34" charset="0"/>
        <a:buNone/>
        <a:defRPr sz="2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-243834" algn="l" defTabSz="121917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hyperlink" Target="http://chicagoist.com/attachments/chicagoist_alicia/GEESE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ttic.uchicago.edu/~xren/research/iccv2003/" TargetMode="Externa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28" Type="http://schemas.openxmlformats.org/officeDocument/2006/relationships/image" Target="../media/image28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Relationship Id="rId27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Relationship Id="rId6" Type="http://schemas.openxmlformats.org/officeDocument/2006/relationships/image" Target="../media/image62.png"/><Relationship Id="rId5" Type="http://schemas.openxmlformats.org/officeDocument/2006/relationships/image" Target="../media/image59.jpeg"/><Relationship Id="rId4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jpeg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jpeg"/><Relationship Id="rId4" Type="http://schemas.openxmlformats.org/officeDocument/2006/relationships/image" Target="../media/image9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1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washington.edu/education/courses/455/03wi/readings/Ncut.pdf" TargetMode="External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08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hyperlink" Target="http://www.cs.berkeley.edu/~fowlkes/BSE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jpeg"/><Relationship Id="rId11" Type="http://schemas.openxmlformats.org/officeDocument/2006/relationships/image" Target="../media/image126.png"/><Relationship Id="rId5" Type="http://schemas.openxmlformats.org/officeDocument/2006/relationships/image" Target="../media/image120.jpe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~russell/projects/mult_seg_discovery/index.htm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9.wmf"/><Relationship Id="rId5" Type="http://schemas.openxmlformats.org/officeDocument/2006/relationships/image" Target="../media/image128.jpeg"/><Relationship Id="rId4" Type="http://schemas.openxmlformats.org/officeDocument/2006/relationships/image" Target="../media/image127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hyperlink" Target="http://www.wisdom.weizmann.ac.il/~levina/papers/CRFs-eccv06.pdf" TargetMode="External"/><Relationship Id="rId4" Type="http://schemas.openxmlformats.org/officeDocument/2006/relationships/image" Target="../media/image131.png"/><Relationship Id="rId9" Type="http://schemas.openxmlformats.org/officeDocument/2006/relationships/hyperlink" Target="http://www.msri.org/people/members/eranb/class_specific_top_down.pdf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wisdom.weizmann.ac.il/~levina/papers/CRFs-eccv06.pdf" TargetMode="External"/><Relationship Id="rId4" Type="http://schemas.openxmlformats.org/officeDocument/2006/relationships/hyperlink" Target="http://www.msri.org/people/members/eranb/class_specific_top_down.pdf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F7A5-5232-4D03-994A-1A7D2680B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19CSE435: Computer Vision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AB896-5FFD-493F-8073-2B43581AA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SEGMENTATION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D597F-4BFB-4295-8E1D-5FC9224B8B4C}"/>
              </a:ext>
            </a:extLst>
          </p:cNvPr>
          <p:cNvSpPr txBox="1"/>
          <p:nvPr/>
        </p:nvSpPr>
        <p:spPr>
          <a:xfrm>
            <a:off x="690465" y="5941826"/>
            <a:ext cx="774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Adopted from Computer Vision Textbook and course materials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R_Szeliski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58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384301"/>
            <a:ext cx="843528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something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2" y="1069848"/>
            <a:ext cx="4474723" cy="457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70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Gestalt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Devi Parikh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8600" y="5715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14.4 from Forsyth and Ponce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0" y="16002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62400" y="21336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10000" y="2723632"/>
            <a:ext cx="4800600" cy="6446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62400" y="3360064"/>
            <a:ext cx="4800600" cy="678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62400" y="3962400"/>
            <a:ext cx="4800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51" y="1069848"/>
            <a:ext cx="2596068" cy="457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70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Gestalt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Devi Parikh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2185377"/>
            <a:ext cx="3276600" cy="11104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200" y="3284741"/>
            <a:ext cx="3276600" cy="1211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0344" y="4419600"/>
            <a:ext cx="32766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0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r>
              <a:rPr lang="en-US"/>
              <a:t>Similarity</a:t>
            </a:r>
          </a:p>
        </p:txBody>
      </p:sp>
      <p:pic>
        <p:nvPicPr>
          <p:cNvPr id="29699" name="Picture 2" descr="http://whatscookingamerica.net/EdibleFlowers/LavenderFlow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6713" y="4341813"/>
            <a:ext cx="3249612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6" descr="http://www.pecorfamily.com/Blog_202006_2D06_2D21_20Fen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64401" y="1165225"/>
            <a:ext cx="2263775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8" descr="http://wwwdelivery.superstock.com/WI/223/1532/PreviewComp/SuperStock_1532R-083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01975" y="4524375"/>
            <a:ext cx="233203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10" descr="http://www.chicagoist.com/attachments/chicagoist_alicia/GEES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43114" y="1165225"/>
            <a:ext cx="4206875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3511550" y="6642100"/>
            <a:ext cx="99758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00000"/>
                </a:solidFill>
                <a:latin typeface="Arial" charset="0"/>
                <a:cs typeface="Arial"/>
                <a:hlinkClick r:id="rId7"/>
              </a:rPr>
              <a:t>http://chicagoist.com/attachments/chicagoist_alicia/GEESE.jpg</a:t>
            </a:r>
            <a:r>
              <a:rPr lang="en-US" sz="800" dirty="0">
                <a:solidFill>
                  <a:srgbClr val="000000"/>
                </a:solidFill>
                <a:latin typeface="Arial" charset="0"/>
                <a:cs typeface="Arial"/>
              </a:rPr>
              <a:t>, http://wwwdelivery.superstock.com/WI/223/1532/PreviewComp/SuperStock_1532R-0831.jpg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global-b2b-network.com/direct/dbimage/50158606/Glass_Va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106363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2006600" y="0"/>
            <a:ext cx="8229600" cy="1143000"/>
          </a:xfrm>
        </p:spPr>
        <p:txBody>
          <a:bodyPr/>
          <a:lstStyle/>
          <a:p>
            <a:r>
              <a:rPr lang="en-US"/>
              <a:t>Symmetry</a:t>
            </a:r>
          </a:p>
        </p:txBody>
      </p:sp>
      <p:pic>
        <p:nvPicPr>
          <p:cNvPr id="30724" name="Picture 6" descr="http://www.doorexchange.net/Do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04189" y="1092201"/>
            <a:ext cx="18446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8" descr="http://middlezonemusings.com/wp-content/uploads/2007/03/eiffel-tow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64114" y="3173414"/>
            <a:ext cx="2382837" cy="317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10" descr="http://www.seedmagazine.com/news/uploads/attractive_articl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70088" y="1128713"/>
            <a:ext cx="2216150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Box 7"/>
          <p:cNvSpPr txBox="1">
            <a:spLocks noChangeArrowheads="1"/>
          </p:cNvSpPr>
          <p:nvPr/>
        </p:nvSpPr>
        <p:spPr bwMode="auto">
          <a:xfrm>
            <a:off x="6858001" y="6642100"/>
            <a:ext cx="56229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cs typeface="Arial"/>
              </a:rPr>
              <a:t>http://seedmagazine.com/news/2006/10/beauty_is_in_the_processingtim.php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2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r>
              <a:rPr lang="en-US"/>
              <a:t>Common fate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384300"/>
            <a:ext cx="5030788" cy="34686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1524001" y="4926013"/>
            <a:ext cx="2746375" cy="2460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Arial" charset="0"/>
                <a:cs typeface="Arial"/>
              </a:rPr>
              <a:t>Image credit: Arthus-Bertrand (via F. Durand)</a:t>
            </a:r>
          </a:p>
        </p:txBody>
      </p:sp>
      <p:pic>
        <p:nvPicPr>
          <p:cNvPr id="31749" name="Picture 2" descr="http://www.lilano.de/catalog/images/traffic-berlin_200509DSC48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9738" y="1712913"/>
            <a:ext cx="4094162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8841A3-F359-4313-986A-61C8732F94A6}"/>
              </a:ext>
            </a:extLst>
          </p:cNvPr>
          <p:cNvSpPr txBox="1">
            <a:spLocks/>
          </p:cNvSpPr>
          <p:nvPr/>
        </p:nvSpPr>
        <p:spPr>
          <a:xfrm>
            <a:off x="3769848" y="5359991"/>
            <a:ext cx="4652305" cy="8401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(coherent motion)</a:t>
            </a:r>
          </a:p>
        </p:txBody>
      </p:sp>
    </p:spTree>
    <p:extLst>
      <p:ext uri="{BB962C8B-B14F-4D97-AF65-F5344CB8AC3E}">
        <p14:creationId xmlns:p14="http://schemas.microsoft.com/office/powerpoint/2010/main" val="28415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2006600" y="0"/>
            <a:ext cx="8229600" cy="1143000"/>
          </a:xfrm>
        </p:spPr>
        <p:txBody>
          <a:bodyPr/>
          <a:lstStyle/>
          <a:p>
            <a:r>
              <a:rPr lang="en-US"/>
              <a:t>Proximity</a:t>
            </a:r>
          </a:p>
        </p:txBody>
      </p:sp>
      <p:pic>
        <p:nvPicPr>
          <p:cNvPr id="32771" name="Picture 2" descr="http://www.capital.edu/Resources/Images/outside6_0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0550" y="1201738"/>
            <a:ext cx="66675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4987926" y="6693878"/>
            <a:ext cx="88804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00000"/>
                </a:solidFill>
                <a:latin typeface="Arial" charset="0"/>
                <a:cs typeface="Arial"/>
              </a:rPr>
              <a:t>http://www.capital.edu/Resources/Images/outside6_035.jpg</a:t>
            </a:r>
          </a:p>
        </p:txBody>
      </p:sp>
      <p:pic>
        <p:nvPicPr>
          <p:cNvPr id="32773" name="Picture 4" descr="http://img.photobucket.com/albums/v338/CarolinaClay/OFC%20Blog/books.jpg"/>
          <p:cNvPicPr>
            <a:picLocks noChangeAspect="1" noChangeArrowheads="1"/>
          </p:cNvPicPr>
          <p:nvPr/>
        </p:nvPicPr>
        <p:blipFill>
          <a:blip r:embed="rId4"/>
          <a:srcRect t="46950" r="26448"/>
          <a:stretch>
            <a:fillRect/>
          </a:stretch>
        </p:blipFill>
        <p:spPr bwMode="auto">
          <a:xfrm>
            <a:off x="4883150" y="4013200"/>
            <a:ext cx="5703888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2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Illusory/subjective contours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14566" t="33333" r="24106" b="50417"/>
          <a:stretch>
            <a:fillRect/>
          </a:stretch>
        </p:blipFill>
        <p:spPr bwMode="auto">
          <a:xfrm>
            <a:off x="2627313" y="1895475"/>
            <a:ext cx="6858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5562600" y="6583364"/>
            <a:ext cx="8458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In </a:t>
            </a:r>
            <a:r>
              <a:rPr lang="en-US" sz="1200" i="1" dirty="0">
                <a:solidFill>
                  <a:srgbClr val="000000"/>
                </a:solidFill>
                <a:latin typeface="Arial" charset="0"/>
              </a:rPr>
              <a:t>Vision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, D. Marr, 1982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2736850" y="5510213"/>
            <a:ext cx="9448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Interesting tendency to explain by occlusion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 l="27695" t="32550" r="21661" b="31284"/>
          <a:stretch>
            <a:fillRect/>
          </a:stretch>
        </p:blipFill>
        <p:spPr bwMode="auto">
          <a:xfrm>
            <a:off x="3503613" y="654050"/>
            <a:ext cx="487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6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 l="30069" t="32550" r="22453" b="27667"/>
          <a:stretch>
            <a:fillRect/>
          </a:stretch>
        </p:blipFill>
        <p:spPr bwMode="auto">
          <a:xfrm>
            <a:off x="3941763" y="881063"/>
            <a:ext cx="457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3138488" y="5692776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  <a:cs typeface="Arial"/>
              </a:rPr>
              <a:t>Continuity, explanation by occlusion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9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006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Grouping in vision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970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/>
              <a:t>Goals:</a:t>
            </a:r>
          </a:p>
          <a:p>
            <a:pPr lvl="1" eaLnBrk="1" hangingPunct="1"/>
            <a:r>
              <a:rPr lang="en-US" dirty="0"/>
              <a:t>Gather features that belong together</a:t>
            </a:r>
          </a:p>
          <a:p>
            <a:pPr lvl="1" eaLnBrk="1" hangingPunct="1"/>
            <a:r>
              <a:rPr lang="en-US" dirty="0"/>
              <a:t>Obtain an intermediate representation that compactly describes key image or video parts</a:t>
            </a:r>
          </a:p>
          <a:p>
            <a:pPr eaLnBrk="1" hangingPunct="1"/>
            <a:endParaRPr lang="en-US" sz="800" dirty="0"/>
          </a:p>
          <a:p>
            <a:pPr eaLnBrk="1" hangingPunct="1"/>
            <a:endParaRPr lang="en-US" sz="2800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3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 l="24530" t="28210" r="18497" b="19711"/>
          <a:stretch>
            <a:fillRect/>
          </a:stretch>
        </p:blipFill>
        <p:spPr bwMode="auto">
          <a:xfrm>
            <a:off x="3352800" y="762000"/>
            <a:ext cx="5486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Box 4"/>
          <p:cNvSpPr txBox="1">
            <a:spLocks noChangeArrowheads="1"/>
          </p:cNvSpPr>
          <p:nvPr/>
        </p:nvSpPr>
        <p:spPr bwMode="auto">
          <a:xfrm>
            <a:off x="1752600" y="6429376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Arial" charset="0"/>
                <a:cs typeface="Arial"/>
              </a:rPr>
              <a:t>D. Forsyth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805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 l="21365" t="26762" r="19289" b="19711"/>
          <a:stretch>
            <a:fillRect/>
          </a:stretch>
        </p:blipFill>
        <p:spPr bwMode="auto">
          <a:xfrm>
            <a:off x="3138488" y="617538"/>
            <a:ext cx="5715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1658070-DB7D-43E8-A393-B15C3F4A646E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16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2006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Figure-ground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/>
          <a:srcRect l="21365" t="28934" r="21661" b="18987"/>
          <a:stretch>
            <a:fillRect/>
          </a:stretch>
        </p:blipFill>
        <p:spPr bwMode="auto">
          <a:xfrm>
            <a:off x="3649664" y="1128714"/>
            <a:ext cx="5013325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04"/>
          <a:stretch>
            <a:fillRect/>
          </a:stretch>
        </p:blipFill>
        <p:spPr bwMode="auto">
          <a:xfrm>
            <a:off x="2362200" y="1371600"/>
            <a:ext cx="75692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4270376" y="6019801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5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4270376" y="6019801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66900"/>
            <a:ext cx="9144000" cy="31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62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7569200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4270376" y="6019801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28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38430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sz="1000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sz="2800" dirty="0"/>
              <a:t>Inspiring observations/explanations; challenge remains how to best map to algorithms.</a:t>
            </a:r>
          </a:p>
          <a:p>
            <a:pPr eaLnBrk="1" hangingPunct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64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27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3390900" y="18288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67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goals of segmentation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Separate image into coherent “objects”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1364" y="2236788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2236787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6600" y="4191001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0" y="4191001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 Box 9"/>
          <p:cNvSpPr txBox="1">
            <a:spLocks noChangeArrowheads="1"/>
          </p:cNvSpPr>
          <p:nvPr/>
        </p:nvSpPr>
        <p:spPr bwMode="auto">
          <a:xfrm>
            <a:off x="4165600" y="1779588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image</a:t>
            </a:r>
          </a:p>
        </p:txBody>
      </p:sp>
      <p:sp>
        <p:nvSpPr>
          <p:cNvPr id="49161" name="Text Box 10"/>
          <p:cNvSpPr txBox="1">
            <a:spLocks noChangeArrowheads="1"/>
          </p:cNvSpPr>
          <p:nvPr/>
        </p:nvSpPr>
        <p:spPr bwMode="auto">
          <a:xfrm>
            <a:off x="6292850" y="1776413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human segmentation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8840789" y="6511926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Arial" charset="0"/>
              </a:rPr>
              <a:t>Source: Lana Lazebnik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z="1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6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goals of segmentation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Separate image into coherent “objects”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Group together similar-looking pixels for efficiency of further processing</a:t>
            </a: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6763" y="3275014"/>
            <a:ext cx="2241550" cy="274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9926" y="3276600"/>
            <a:ext cx="2276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7174" name="Rectangle 6"/>
          <p:cNvSpPr>
            <a:spLocks noChangeArrowheads="1"/>
          </p:cNvSpPr>
          <p:nvPr/>
        </p:nvSpPr>
        <p:spPr bwMode="auto">
          <a:xfrm>
            <a:off x="3892550" y="6094413"/>
            <a:ext cx="9067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Arial" charset="0"/>
                <a:cs typeface="Arial" charset="0"/>
              </a:rPr>
              <a:t>X. Ren and J. Malik. </a:t>
            </a:r>
            <a:r>
              <a:rPr lang="en-US" sz="1200" b="1">
                <a:solidFill>
                  <a:srgbClr val="000000"/>
                </a:solidFill>
                <a:latin typeface="Arial" charset="0"/>
                <a:cs typeface="Arial" charset="0"/>
                <a:hlinkClick r:id="rId5"/>
              </a:rPr>
              <a:t>Learning a classification model for segmentation.</a:t>
            </a:r>
            <a:r>
              <a:rPr lang="en-US" sz="1200">
                <a:solidFill>
                  <a:srgbClr val="000000"/>
                </a:solidFill>
                <a:latin typeface="Arial" charset="0"/>
                <a:cs typeface="Arial" charset="0"/>
              </a:rPr>
              <a:t> ICCV 2003.</a:t>
            </a:r>
            <a:endParaRPr lang="en-US" sz="12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647175" name="Text Box 7"/>
          <p:cNvSpPr txBox="1">
            <a:spLocks noChangeArrowheads="1"/>
          </p:cNvSpPr>
          <p:nvPr/>
        </p:nvSpPr>
        <p:spPr bwMode="auto">
          <a:xfrm>
            <a:off x="2600325" y="4419600"/>
            <a:ext cx="193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  <a:cs typeface="Arial" charset="0"/>
              </a:rPr>
              <a:t>“superpixels”</a:t>
            </a:r>
          </a:p>
        </p:txBody>
      </p:sp>
      <p:sp>
        <p:nvSpPr>
          <p:cNvPr id="50184" name="Text Box 11"/>
          <p:cNvSpPr txBox="1">
            <a:spLocks noChangeArrowheads="1"/>
          </p:cNvSpPr>
          <p:nvPr/>
        </p:nvSpPr>
        <p:spPr bwMode="auto">
          <a:xfrm>
            <a:off x="8840789" y="6511926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Arial" charset="0"/>
              </a:rPr>
              <a:t>Source: Lana Lazebnik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z="1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6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Examples of grouping in vision</a:t>
            </a:r>
          </a:p>
        </p:txBody>
      </p:sp>
      <p:pic>
        <p:nvPicPr>
          <p:cNvPr id="26627" name="Picture 5" descr="imageResul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1325" y="1057275"/>
            <a:ext cx="3219450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6"/>
          <p:cNvSpPr txBox="1">
            <a:spLocks noChangeArrowheads="1"/>
          </p:cNvSpPr>
          <p:nvPr/>
        </p:nvSpPr>
        <p:spPr bwMode="auto">
          <a:xfrm>
            <a:off x="2778125" y="3478213"/>
            <a:ext cx="3276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[Figure by J. Shi]</a:t>
            </a:r>
          </a:p>
        </p:txBody>
      </p:sp>
      <p:pic>
        <p:nvPicPr>
          <p:cNvPr id="8" name="Picture 7" descr="SpeakDepVidIndex_img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725" y="1895475"/>
            <a:ext cx="30416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368925" y="2954339"/>
            <a:ext cx="29543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[http://poseidon.csd.auth.gr/LAB_RESEARCH/Latest/imgs/SpeakDepVidIndex_img2.jpg]</a:t>
            </a:r>
          </a:p>
        </p:txBody>
      </p:sp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1863725" y="3659189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Determine image regions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219701" y="3246439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Group video frames into shots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 l="62917" t="40343" r="23750" b="12479"/>
          <a:stretch>
            <a:fillRect/>
          </a:stretch>
        </p:blipFill>
        <p:spPr bwMode="auto">
          <a:xfrm>
            <a:off x="8950325" y="1666876"/>
            <a:ext cx="129540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874125" y="3659189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Fg / Bg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893175" y="4468813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[Figure by Wang &amp; Suter]</a:t>
            </a:r>
          </a:p>
        </p:txBody>
      </p:sp>
      <p:grpSp>
        <p:nvGrpSpPr>
          <p:cNvPr id="2" name="Group 72"/>
          <p:cNvGrpSpPr>
            <a:grpSpLocks noChangeAspect="1"/>
          </p:cNvGrpSpPr>
          <p:nvPr/>
        </p:nvGrpSpPr>
        <p:grpSpPr bwMode="auto">
          <a:xfrm>
            <a:off x="4073526" y="4181475"/>
            <a:ext cx="4056063" cy="1943100"/>
            <a:chOff x="542925" y="6172200"/>
            <a:chExt cx="8601075" cy="4121150"/>
          </a:xfrm>
        </p:grpSpPr>
        <p:pic>
          <p:nvPicPr>
            <p:cNvPr id="26640" name="Picture 3" descr="koala-australia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553325" y="8686800"/>
              <a:ext cx="1109663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1" name="Picture 4" descr="face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81525" y="7772400"/>
              <a:ext cx="1800225" cy="1192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2" name="Picture 5" descr="face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429125" y="9067800"/>
              <a:ext cx="1800225" cy="119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3" name="Picture 6" descr="side%20view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71525" y="9144000"/>
              <a:ext cx="1755775" cy="114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4" name="Picture 7" descr="koala-leaf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81738" y="6400800"/>
              <a:ext cx="1033462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5" name="Picture 8" descr="carlondon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42925" y="7543800"/>
              <a:ext cx="1981200" cy="148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6" name="Picture 9" descr="personkoal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457700" y="6477000"/>
              <a:ext cx="1495425" cy="123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7" name="Picture 10" descr="MVO%20Parking%20Lot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47725" y="6172200"/>
              <a:ext cx="167640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8" name="Picture 11" descr="koalashu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7125" y="6553200"/>
              <a:ext cx="1652588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9" name="Picture 12" descr="Car_Side_Large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600325" y="8686800"/>
              <a:ext cx="1585913" cy="1169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0" name="Picture 13" descr="koala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486525" y="7848600"/>
              <a:ext cx="854075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1" name="Picture 14" descr="feats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847725" y="6172200"/>
              <a:ext cx="16764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2" name="Picture 15" descr="feats2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42925" y="7543800"/>
              <a:ext cx="1981200" cy="147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3" name="Picture 16" descr="feats1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429125" y="9067800"/>
              <a:ext cx="1828800" cy="1209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4" name="Picture 17" descr="feats11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4581525" y="7772400"/>
              <a:ext cx="1828800" cy="121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5" name="Picture 18" descr="feats10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429125" y="6477000"/>
              <a:ext cx="15240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6" name="Picture 19" descr="feats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71525" y="9144000"/>
              <a:ext cx="17526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7" name="Picture 20" descr="feats9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7553325" y="8686800"/>
              <a:ext cx="1112838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8" name="Picture 21" descr="feats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7477125" y="6553200"/>
              <a:ext cx="1666875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9" name="Picture 22" descr="feats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6486525" y="7848600"/>
              <a:ext cx="8620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0" name="Picture 23" descr="feats6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6257925" y="6400800"/>
              <a:ext cx="10652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1" name="Picture 24" descr="feats5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2600325" y="8686800"/>
              <a:ext cx="1600200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2" name="Picture 25" descr="car6feats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600325" y="7183438"/>
              <a:ext cx="1828800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2066925" y="6705600"/>
              <a:ext cx="1371600" cy="2819400"/>
              <a:chOff x="1056" y="1536"/>
              <a:chExt cx="864" cy="1776"/>
            </a:xfrm>
          </p:grpSpPr>
          <p:sp>
            <p:nvSpPr>
              <p:cNvPr id="26697" name="Line 27"/>
              <p:cNvSpPr>
                <a:spLocks noChangeShapeType="1"/>
              </p:cNvSpPr>
              <p:nvPr/>
            </p:nvSpPr>
            <p:spPr bwMode="auto">
              <a:xfrm>
                <a:off x="1056" y="1536"/>
                <a:ext cx="864" cy="52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98" name="Line 28"/>
              <p:cNvSpPr>
                <a:spLocks noChangeShapeType="1"/>
              </p:cNvSpPr>
              <p:nvPr/>
            </p:nvSpPr>
            <p:spPr bwMode="auto">
              <a:xfrm flipV="1">
                <a:off x="1296" y="3168"/>
                <a:ext cx="288" cy="144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847725" y="6534150"/>
              <a:ext cx="3503613" cy="3448050"/>
              <a:chOff x="288" y="1428"/>
              <a:chExt cx="2207" cy="2172"/>
            </a:xfrm>
          </p:grpSpPr>
          <p:sp>
            <p:nvSpPr>
              <p:cNvPr id="26685" name="Oval 30"/>
              <p:cNvSpPr>
                <a:spLocks noChangeArrowheads="1"/>
              </p:cNvSpPr>
              <p:nvPr/>
            </p:nvSpPr>
            <p:spPr bwMode="auto">
              <a:xfrm>
                <a:off x="336" y="2592"/>
                <a:ext cx="912" cy="288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86" name="Oval 31"/>
              <p:cNvSpPr>
                <a:spLocks noChangeArrowheads="1"/>
              </p:cNvSpPr>
              <p:nvPr/>
            </p:nvSpPr>
            <p:spPr bwMode="auto">
              <a:xfrm>
                <a:off x="288" y="3216"/>
                <a:ext cx="1056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87" name="Oval 32"/>
              <p:cNvSpPr>
                <a:spLocks noChangeArrowheads="1"/>
              </p:cNvSpPr>
              <p:nvPr/>
            </p:nvSpPr>
            <p:spPr bwMode="auto">
              <a:xfrm rot="22518">
                <a:off x="1384" y="2064"/>
                <a:ext cx="1111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88" name="Oval 33"/>
              <p:cNvSpPr>
                <a:spLocks noChangeArrowheads="1"/>
              </p:cNvSpPr>
              <p:nvPr/>
            </p:nvSpPr>
            <p:spPr bwMode="auto">
              <a:xfrm>
                <a:off x="1584" y="3024"/>
                <a:ext cx="720" cy="240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89" name="Oval 34"/>
              <p:cNvSpPr>
                <a:spLocks noChangeArrowheads="1"/>
              </p:cNvSpPr>
              <p:nvPr/>
            </p:nvSpPr>
            <p:spPr bwMode="auto">
              <a:xfrm rot="1143841">
                <a:off x="662" y="1428"/>
                <a:ext cx="432" cy="156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90" name="Oval 35"/>
              <p:cNvSpPr>
                <a:spLocks noChangeArrowheads="1"/>
              </p:cNvSpPr>
              <p:nvPr/>
            </p:nvSpPr>
            <p:spPr bwMode="auto">
              <a:xfrm rot="1463785">
                <a:off x="563" y="1545"/>
                <a:ext cx="361" cy="197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91" name="Line 36"/>
              <p:cNvSpPr>
                <a:spLocks noChangeShapeType="1"/>
              </p:cNvSpPr>
              <p:nvPr/>
            </p:nvSpPr>
            <p:spPr bwMode="auto">
              <a:xfrm flipV="1">
                <a:off x="816" y="2880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92" name="Line 37"/>
              <p:cNvSpPr>
                <a:spLocks noChangeShapeType="1"/>
              </p:cNvSpPr>
              <p:nvPr/>
            </p:nvSpPr>
            <p:spPr bwMode="auto">
              <a:xfrm>
                <a:off x="1007" y="1583"/>
                <a:ext cx="0" cy="163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93" name="Line 38"/>
              <p:cNvSpPr>
                <a:spLocks noChangeShapeType="1"/>
              </p:cNvSpPr>
              <p:nvPr/>
            </p:nvSpPr>
            <p:spPr bwMode="auto">
              <a:xfrm flipV="1">
                <a:off x="816" y="1776"/>
                <a:ext cx="0" cy="81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94" name="Line 39"/>
              <p:cNvSpPr>
                <a:spLocks noChangeShapeType="1"/>
              </p:cNvSpPr>
              <p:nvPr/>
            </p:nvSpPr>
            <p:spPr bwMode="auto">
              <a:xfrm>
                <a:off x="1152" y="1680"/>
                <a:ext cx="864" cy="144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95" name="Line 40"/>
              <p:cNvSpPr>
                <a:spLocks noChangeShapeType="1"/>
              </p:cNvSpPr>
              <p:nvPr/>
            </p:nvSpPr>
            <p:spPr bwMode="auto">
              <a:xfrm flipV="1">
                <a:off x="1152" y="2352"/>
                <a:ext cx="336" cy="912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96" name="Line 41"/>
              <p:cNvSpPr>
                <a:spLocks noChangeShapeType="1"/>
              </p:cNvSpPr>
              <p:nvPr/>
            </p:nvSpPr>
            <p:spPr bwMode="auto">
              <a:xfrm flipH="1" flipV="1">
                <a:off x="1200" y="2784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4733925" y="6477000"/>
              <a:ext cx="1295400" cy="3657600"/>
              <a:chOff x="2736" y="1392"/>
              <a:chExt cx="816" cy="2304"/>
            </a:xfrm>
          </p:grpSpPr>
          <p:grpSp>
            <p:nvGrpSpPr>
              <p:cNvPr id="6" name="Group 43"/>
              <p:cNvGrpSpPr>
                <a:grpSpLocks/>
              </p:cNvGrpSpPr>
              <p:nvPr/>
            </p:nvGrpSpPr>
            <p:grpSpPr bwMode="auto">
              <a:xfrm>
                <a:off x="2736" y="1392"/>
                <a:ext cx="816" cy="2304"/>
                <a:chOff x="2736" y="1392"/>
                <a:chExt cx="816" cy="2304"/>
              </a:xfrm>
            </p:grpSpPr>
            <p:sp>
              <p:nvSpPr>
                <p:cNvPr id="26682" name="Oval 44"/>
                <p:cNvSpPr>
                  <a:spLocks noChangeArrowheads="1"/>
                </p:cNvSpPr>
                <p:nvPr/>
              </p:nvSpPr>
              <p:spPr bwMode="auto">
                <a:xfrm>
                  <a:off x="2880" y="3072"/>
                  <a:ext cx="480" cy="624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6683" name="Oval 45"/>
                <p:cNvSpPr>
                  <a:spLocks noChangeArrowheads="1"/>
                </p:cNvSpPr>
                <p:nvPr/>
              </p:nvSpPr>
              <p:spPr bwMode="auto">
                <a:xfrm>
                  <a:off x="3168" y="2352"/>
                  <a:ext cx="384" cy="528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6684" name="Oval 46"/>
                <p:cNvSpPr>
                  <a:spLocks noChangeArrowheads="1"/>
                </p:cNvSpPr>
                <p:nvPr/>
              </p:nvSpPr>
              <p:spPr bwMode="auto">
                <a:xfrm>
                  <a:off x="2736" y="1392"/>
                  <a:ext cx="288" cy="432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6679" name="Line 47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336" cy="57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80" name="Line 48"/>
              <p:cNvSpPr>
                <a:spLocks noChangeShapeType="1"/>
              </p:cNvSpPr>
              <p:nvPr/>
            </p:nvSpPr>
            <p:spPr bwMode="auto">
              <a:xfrm flipH="1">
                <a:off x="3168" y="2880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81" name="Line 49"/>
              <p:cNvSpPr>
                <a:spLocks noChangeShapeType="1"/>
              </p:cNvSpPr>
              <p:nvPr/>
            </p:nvSpPr>
            <p:spPr bwMode="auto">
              <a:xfrm>
                <a:off x="2880" y="1824"/>
                <a:ext cx="192" cy="1248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26666" name="Oval 51"/>
            <p:cNvSpPr>
              <a:spLocks noChangeArrowheads="1"/>
            </p:cNvSpPr>
            <p:nvPr/>
          </p:nvSpPr>
          <p:spPr bwMode="auto">
            <a:xfrm>
              <a:off x="6410325" y="6477000"/>
              <a:ext cx="762000" cy="685800"/>
            </a:xfrm>
            <a:prstGeom prst="ellipse">
              <a:avLst/>
            </a:prstGeom>
            <a:solidFill>
              <a:srgbClr val="CCFFCC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7" name="Group 57"/>
            <p:cNvGrpSpPr>
              <a:grpSpLocks/>
            </p:cNvGrpSpPr>
            <p:nvPr/>
          </p:nvGrpSpPr>
          <p:grpSpPr bwMode="auto">
            <a:xfrm>
              <a:off x="6715125" y="6705600"/>
              <a:ext cx="2286000" cy="2667000"/>
              <a:chOff x="3984" y="1536"/>
              <a:chExt cx="1440" cy="1680"/>
            </a:xfrm>
          </p:grpSpPr>
          <p:sp>
            <p:nvSpPr>
              <p:cNvPr id="26668" name="Oval 58"/>
              <p:cNvSpPr>
                <a:spLocks noChangeArrowheads="1"/>
              </p:cNvSpPr>
              <p:nvPr/>
            </p:nvSpPr>
            <p:spPr bwMode="auto">
              <a:xfrm>
                <a:off x="3984" y="2352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69" name="Oval 59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70" name="Oval 60"/>
              <p:cNvSpPr>
                <a:spLocks noChangeArrowheads="1"/>
              </p:cNvSpPr>
              <p:nvPr/>
            </p:nvSpPr>
            <p:spPr bwMode="auto">
              <a:xfrm>
                <a:off x="5136" y="1680"/>
                <a:ext cx="288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71" name="Oval 61"/>
              <p:cNvSpPr>
                <a:spLocks noChangeArrowheads="1"/>
              </p:cNvSpPr>
              <p:nvPr/>
            </p:nvSpPr>
            <p:spPr bwMode="auto">
              <a:xfrm>
                <a:off x="4800" y="2832"/>
                <a:ext cx="384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72" name="Line 62"/>
              <p:cNvSpPr>
                <a:spLocks noChangeShapeType="1"/>
              </p:cNvSpPr>
              <p:nvPr/>
            </p:nvSpPr>
            <p:spPr bwMode="auto">
              <a:xfrm>
                <a:off x="4272" y="1632"/>
                <a:ext cx="528" cy="96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73" name="Line 63"/>
              <p:cNvSpPr>
                <a:spLocks noChangeShapeType="1"/>
              </p:cNvSpPr>
              <p:nvPr/>
            </p:nvSpPr>
            <p:spPr bwMode="auto">
              <a:xfrm>
                <a:off x="4368" y="2640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74" name="Line 64"/>
              <p:cNvSpPr>
                <a:spLocks noChangeShapeType="1"/>
              </p:cNvSpPr>
              <p:nvPr/>
            </p:nvSpPr>
            <p:spPr bwMode="auto">
              <a:xfrm flipV="1">
                <a:off x="4368" y="2016"/>
                <a:ext cx="81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75" name="Line 65"/>
              <p:cNvSpPr>
                <a:spLocks noChangeShapeType="1"/>
              </p:cNvSpPr>
              <p:nvPr/>
            </p:nvSpPr>
            <p:spPr bwMode="auto">
              <a:xfrm flipH="1" flipV="1">
                <a:off x="4080" y="1824"/>
                <a:ext cx="9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76" name="Line 66"/>
              <p:cNvSpPr>
                <a:spLocks noChangeShapeType="1"/>
              </p:cNvSpPr>
              <p:nvPr/>
            </p:nvSpPr>
            <p:spPr bwMode="auto">
              <a:xfrm flipH="1" flipV="1">
                <a:off x="4224" y="1728"/>
                <a:ext cx="720" cy="1152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677" name="Line 67"/>
              <p:cNvSpPr>
                <a:spLocks noChangeShapeType="1"/>
              </p:cNvSpPr>
              <p:nvPr/>
            </p:nvSpPr>
            <p:spPr bwMode="auto">
              <a:xfrm flipH="1" flipV="1">
                <a:off x="4992" y="1968"/>
                <a:ext cx="0" cy="864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133" name="TextBox 132"/>
          <p:cNvSpPr txBox="1">
            <a:spLocks noChangeArrowheads="1"/>
          </p:cNvSpPr>
          <p:nvPr/>
        </p:nvSpPr>
        <p:spPr bwMode="auto">
          <a:xfrm>
            <a:off x="5065713" y="6199189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Object-level grouping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8778876" y="4633930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Figure-ground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5461000" y="6057900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[Figure by Grauman &amp; Darrell]</a:t>
            </a:r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2" grpId="0"/>
      <p:bldP spid="133" grpId="0"/>
      <p:bldP spid="77" grpId="0"/>
      <p:bldP spid="7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9950" y="1042989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52650" y="1392239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7337425" y="3546476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intensity</a:t>
            </a:r>
          </a:p>
        </p:txBody>
      </p:sp>
      <p:sp>
        <p:nvSpPr>
          <p:cNvPr id="51205" name="TextBox 4"/>
          <p:cNvSpPr txBox="1">
            <a:spLocks noChangeArrowheads="1"/>
          </p:cNvSpPr>
          <p:nvPr/>
        </p:nvSpPr>
        <p:spPr bwMode="auto">
          <a:xfrm rot="-5400000">
            <a:off x="4475164" y="1406526"/>
            <a:ext cx="31765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pixel count</a:t>
            </a:r>
          </a:p>
        </p:txBody>
      </p:sp>
      <p:sp>
        <p:nvSpPr>
          <p:cNvPr id="51206" name="TextBox 7"/>
          <p:cNvSpPr txBox="1">
            <a:spLocks noChangeArrowheads="1"/>
          </p:cNvSpPr>
          <p:nvPr/>
        </p:nvSpPr>
        <p:spPr bwMode="auto">
          <a:xfrm>
            <a:off x="2517775" y="313213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680201" y="1574800"/>
            <a:ext cx="2263775" cy="1314450"/>
            <a:chOff x="5156211" y="873090"/>
            <a:chExt cx="2263803" cy="1314468"/>
          </a:xfrm>
        </p:grpSpPr>
        <p:sp>
          <p:nvSpPr>
            <p:cNvPr id="51217" name="TextBox 14"/>
            <p:cNvSpPr txBox="1">
              <a:spLocks noChangeArrowheads="1"/>
            </p:cNvSpPr>
            <p:nvPr/>
          </p:nvSpPr>
          <p:spPr bwMode="auto">
            <a:xfrm>
              <a:off x="5265747" y="873090"/>
              <a:ext cx="2154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srgbClr val="000000"/>
                  </a:solidFill>
                  <a:latin typeface="Arial" charset="0"/>
                </a:rPr>
                <a:t>black pixels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4973646" y="1384272"/>
              <a:ext cx="985850" cy="6207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8213725" y="1720851"/>
            <a:ext cx="8397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srgbClr val="000000"/>
                </a:solidFill>
                <a:latin typeface="Arial" charset="0"/>
              </a:rPr>
              <a:t>gray pixels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8341519" y="2469357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9828214" y="1027113"/>
            <a:ext cx="839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srgbClr val="000000"/>
                </a:solidFill>
                <a:latin typeface="Arial" charset="0"/>
              </a:rPr>
              <a:t>white pixels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9309101" y="1673225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298700" y="4195763"/>
            <a:ext cx="7785100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These intensities define the three groups.</a:t>
            </a:r>
          </a:p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We could label every pixel in the image according to which of these primary intensities it is.</a:t>
            </a:r>
          </a:p>
          <a:p>
            <a:pPr marL="747713" lvl="1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i.e., </a:t>
            </a:r>
            <a:r>
              <a:rPr lang="en-US" sz="2000" i="1" dirty="0">
                <a:solidFill>
                  <a:srgbClr val="000000"/>
                </a:solidFill>
                <a:latin typeface="Arial" charset="0"/>
              </a:rPr>
              <a:t>segment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 the image based on the intensity feature.</a:t>
            </a:r>
          </a:p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What if the image isn’t quite so simple?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773363" y="1939925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686175" y="1903414"/>
            <a:ext cx="5842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416425" y="1428750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rial"/>
              </a:rPr>
              <a:t>Image segmentation: toy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7489" y="6613612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89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 build="allAtOnce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9950" y="341314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52650" y="690564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7337425" y="2844801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intensity</a:t>
            </a:r>
          </a:p>
        </p:txBody>
      </p:sp>
      <p:sp>
        <p:nvSpPr>
          <p:cNvPr id="52229" name="TextBox 4"/>
          <p:cNvSpPr txBox="1">
            <a:spLocks noChangeArrowheads="1"/>
          </p:cNvSpPr>
          <p:nvPr/>
        </p:nvSpPr>
        <p:spPr bwMode="auto">
          <a:xfrm rot="-5400000">
            <a:off x="4357688" y="749300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pixel count</a:t>
            </a:r>
          </a:p>
        </p:txBody>
      </p:sp>
      <p:pic>
        <p:nvPicPr>
          <p:cNvPr id="52230" name="Picture 5" descr="noisy_grayscale_i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52650" y="3976689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noisy_histogram_grayscale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86463" y="3648075"/>
            <a:ext cx="4171950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extBox 7"/>
          <p:cNvSpPr txBox="1">
            <a:spLocks noChangeArrowheads="1"/>
          </p:cNvSpPr>
          <p:nvPr/>
        </p:nvSpPr>
        <p:spPr bwMode="auto">
          <a:xfrm>
            <a:off x="2517775" y="2430463"/>
            <a:ext cx="31765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input image</a:t>
            </a:r>
          </a:p>
        </p:txBody>
      </p:sp>
      <p:sp>
        <p:nvSpPr>
          <p:cNvPr id="52233" name="TextBox 8"/>
          <p:cNvSpPr txBox="1">
            <a:spLocks noChangeArrowheads="1"/>
          </p:cNvSpPr>
          <p:nvPr/>
        </p:nvSpPr>
        <p:spPr bwMode="auto">
          <a:xfrm>
            <a:off x="2517775" y="572928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input image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264400" y="5984876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intensity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rot="-5400000">
            <a:off x="5041107" y="4564857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pixel count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787525" y="3429000"/>
            <a:ext cx="8616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87489" y="6613612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364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noisy_grayscale_i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2650" y="727076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1" name="Picture 6" descr="noisy_histogram_graysca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6463" y="398464"/>
            <a:ext cx="4171950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2517775" y="2479676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input image</a:t>
            </a:r>
          </a:p>
        </p:txBody>
      </p:sp>
      <p:sp>
        <p:nvSpPr>
          <p:cNvPr id="53253" name="TextBox 9"/>
          <p:cNvSpPr txBox="1">
            <a:spLocks noChangeArrowheads="1"/>
          </p:cNvSpPr>
          <p:nvPr/>
        </p:nvSpPr>
        <p:spPr bwMode="auto">
          <a:xfrm>
            <a:off x="7264400" y="2735263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intensity</a:t>
            </a:r>
          </a:p>
        </p:txBody>
      </p:sp>
      <p:sp>
        <p:nvSpPr>
          <p:cNvPr id="53254" name="TextBox 10"/>
          <p:cNvSpPr txBox="1">
            <a:spLocks noChangeArrowheads="1"/>
          </p:cNvSpPr>
          <p:nvPr/>
        </p:nvSpPr>
        <p:spPr bwMode="auto">
          <a:xfrm rot="-5400000">
            <a:off x="5041107" y="1315245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>
                <a:solidFill>
                  <a:srgbClr val="000000"/>
                </a:solidFill>
                <a:latin typeface="Arial" charset="0"/>
              </a:rPr>
              <a:t>pixel count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335213" y="3282950"/>
            <a:ext cx="77851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Now how to determine the three main intensities that define our groups?</a:t>
            </a:r>
          </a:p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We need to 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</a:rPr>
              <a:t>cluster.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7489" y="6613612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61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2444751" y="1055689"/>
            <a:ext cx="7667625" cy="625475"/>
            <a:chOff x="847674" y="5692806"/>
            <a:chExt cx="7667730" cy="62492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47674" y="5802246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6509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295" name="TextBox 17"/>
            <p:cNvSpPr txBox="1">
              <a:spLocks noChangeArrowheads="1"/>
            </p:cNvSpPr>
            <p:nvPr/>
          </p:nvSpPr>
          <p:spPr bwMode="auto">
            <a:xfrm>
              <a:off x="1541421" y="5948397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54296" name="TextBox 18"/>
            <p:cNvSpPr txBox="1">
              <a:spLocks noChangeArrowheads="1"/>
            </p:cNvSpPr>
            <p:nvPr/>
          </p:nvSpPr>
          <p:spPr bwMode="auto">
            <a:xfrm>
              <a:off x="4462461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190</a:t>
              </a:r>
            </a:p>
          </p:txBody>
        </p:sp>
        <p:sp>
          <p:nvSpPr>
            <p:cNvPr id="54297" name="TextBox 19"/>
            <p:cNvSpPr txBox="1">
              <a:spLocks noChangeArrowheads="1"/>
            </p:cNvSpPr>
            <p:nvPr/>
          </p:nvSpPr>
          <p:spPr bwMode="auto">
            <a:xfrm>
              <a:off x="6835806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255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80336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50490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4306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38943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3548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8154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1805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90061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87003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90655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05260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14206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17857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32462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39765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43416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58021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26574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022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44831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74041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68975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72626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87232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0883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94534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9139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20093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34698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371726" y="3465514"/>
            <a:ext cx="7923213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Goal: choose three “centers” as the </a:t>
            </a:r>
            <a:r>
              <a:rPr lang="en-US" sz="2400" dirty="0">
                <a:solidFill>
                  <a:srgbClr val="C00000"/>
                </a:solidFill>
                <a:latin typeface="Arial" charset="0"/>
              </a:rPr>
              <a:t>representative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intensities, and label every pixel according to which of these centers it is nearest to.</a:t>
            </a:r>
          </a:p>
          <a:p>
            <a:pPr marL="290513" indent="-290513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Best cluster centers are those that minimize SSD between all points and their nearest cluster center c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:</a:t>
            </a:r>
          </a:p>
        </p:txBody>
      </p: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3759201" y="2005014"/>
            <a:ext cx="4862513" cy="1241425"/>
            <a:chOff x="884187" y="1968480"/>
            <a:chExt cx="7120035" cy="1817688"/>
          </a:xfrm>
        </p:grpSpPr>
        <p:pic>
          <p:nvPicPr>
            <p:cNvPr id="54286" name="Picture 5" descr="noisy_grayscale_im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89" name="Picture 5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Box 5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FFFFFF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54291" name="TextBox 61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54292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000000"/>
                    </a:solidFill>
                    <a:latin typeface="Arial" charset="0"/>
                  </a:rPr>
                  <a:t>3</a:t>
                </a:r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>
              <a:off x="3878181" y="2916839"/>
              <a:ext cx="1059986" cy="23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Down Arrow 71"/>
          <p:cNvSpPr/>
          <p:nvPr/>
        </p:nvSpPr>
        <p:spPr>
          <a:xfrm>
            <a:off x="3248026" y="398463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Down Arrow 72"/>
          <p:cNvSpPr/>
          <p:nvPr/>
        </p:nvSpPr>
        <p:spPr>
          <a:xfrm>
            <a:off x="6315076" y="434976"/>
            <a:ext cx="2190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Down Arrow 73"/>
          <p:cNvSpPr/>
          <p:nvPr/>
        </p:nvSpPr>
        <p:spPr>
          <a:xfrm>
            <a:off x="8578851" y="471488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281" name="TextBox 75"/>
          <p:cNvSpPr txBox="1">
            <a:spLocks noChangeArrowheads="1"/>
          </p:cNvSpPr>
          <p:nvPr/>
        </p:nvSpPr>
        <p:spPr bwMode="auto">
          <a:xfrm>
            <a:off x="5438776" y="1493839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intensity</a:t>
            </a:r>
          </a:p>
        </p:txBody>
      </p:sp>
      <p:pic>
        <p:nvPicPr>
          <p:cNvPr id="77" name="Picture 2112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3868738" y="5619750"/>
            <a:ext cx="51054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Oval 77"/>
          <p:cNvSpPr/>
          <p:nvPr/>
        </p:nvSpPr>
        <p:spPr>
          <a:xfrm>
            <a:off x="3284539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51589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8615364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87489" y="6613612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88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allAtOnce"/>
      <p:bldP spid="72" grpId="0" animBg="1"/>
      <p:bldP spid="73" grpId="0" animBg="1"/>
      <p:bldP spid="74" grpId="0" animBg="1"/>
      <p:bldP spid="78" grpId="0" animBg="1"/>
      <p:bldP spid="79" grpId="0" animBg="1"/>
      <p:bldP spid="8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r>
              <a:rPr lang="en-US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274763"/>
            <a:ext cx="8423275" cy="4525962"/>
          </a:xfrm>
        </p:spPr>
        <p:txBody>
          <a:bodyPr/>
          <a:lstStyle/>
          <a:p>
            <a:r>
              <a:rPr lang="en-US"/>
              <a:t>With this objective, it is a “chicken and egg” problem:</a:t>
            </a:r>
          </a:p>
          <a:p>
            <a:pPr lvl="1"/>
            <a:r>
              <a:rPr lang="en-US"/>
              <a:t>If we knew the </a:t>
            </a:r>
            <a:r>
              <a:rPr lang="en-US" b="1"/>
              <a:t>cluster centers</a:t>
            </a:r>
            <a:r>
              <a:rPr lang="en-US"/>
              <a:t>, we could allocate points to groups by assigning each to its closest center.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If we knew the </a:t>
            </a:r>
            <a:r>
              <a:rPr lang="en-US" b="1"/>
              <a:t>group memberships</a:t>
            </a:r>
            <a:r>
              <a:rPr lang="en-US"/>
              <a:t>, we could get the centers by computing the mean per group.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2371726" y="3249613"/>
            <a:ext cx="7667625" cy="182562"/>
            <a:chOff x="847674" y="5692806"/>
            <a:chExt cx="7667730" cy="18256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7674" y="5802345"/>
              <a:ext cx="766773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3248026" y="3246438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388101" y="3246438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250239" y="3246438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63826" y="3030538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621339" y="3030538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519989" y="3067050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2371726" y="5330826"/>
            <a:ext cx="7667625" cy="182563"/>
            <a:chOff x="847674" y="5692806"/>
            <a:chExt cx="7667730" cy="1825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847674" y="5802345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6" name="Oval 95"/>
          <p:cNvSpPr/>
          <p:nvPr/>
        </p:nvSpPr>
        <p:spPr>
          <a:xfrm>
            <a:off x="2663826" y="5111750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5621339" y="5111750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519989" y="5148263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3248026" y="5327650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424614" y="5327650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286751" y="5327650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487489" y="6613612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03" name="Slide Number Placeholder 10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97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2006600" y="0"/>
            <a:ext cx="8229600" cy="1143000"/>
          </a:xfrm>
        </p:spPr>
        <p:txBody>
          <a:bodyPr/>
          <a:lstStyle/>
          <a:p>
            <a:r>
              <a:rPr lang="en-US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65225"/>
            <a:ext cx="8229600" cy="481488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Basic idea: randomly initialize the </a:t>
            </a:r>
            <a:r>
              <a:rPr lang="en-US" i="1" dirty="0"/>
              <a:t>k</a:t>
            </a:r>
            <a:r>
              <a:rPr lang="en-US" dirty="0"/>
              <a:t> cluster centers, and iterate between the two steps we just saw.</a:t>
            </a:r>
          </a:p>
          <a:p>
            <a:pPr>
              <a:defRPr/>
            </a:pPr>
            <a:endParaRPr lang="en-US" sz="800" dirty="0"/>
          </a:p>
          <a:p>
            <a:pPr marL="838200" lvl="1" indent="-381000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Randomly initialize the cluster centers, c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, ...,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K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838200" lvl="1" indent="-381000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cluster centers, determine points in each cluster</a:t>
            </a:r>
          </a:p>
          <a:p>
            <a:pPr marL="1257300" lvl="2" indent="-342900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For each point p, find the closest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.  Put p into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points in each cluster, solve for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1257300" lvl="2" indent="-342900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Set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 to be the mean of points in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If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have changed, repeat Step 2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90000"/>
              </a:lnSpc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90000"/>
              </a:lnSpc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>
              <a:lnSpc>
                <a:spcPct val="90000"/>
              </a:lnSpc>
              <a:buNone/>
              <a:defRPr/>
            </a:pPr>
            <a:r>
              <a:rPr lang="en-US" dirty="0">
                <a:solidFill>
                  <a:srgbClr val="000000"/>
                </a:solidFill>
              </a:rPr>
              <a:t>Properties</a:t>
            </a:r>
          </a:p>
          <a:p>
            <a:pPr marL="838200" lvl="1" indent="-381000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Will always converge to </a:t>
            </a:r>
            <a:r>
              <a:rPr lang="en-US" sz="2000" i="1" dirty="0">
                <a:solidFill>
                  <a:srgbClr val="000000"/>
                </a:solidFill>
              </a:rPr>
              <a:t>some</a:t>
            </a:r>
            <a:r>
              <a:rPr lang="en-US" sz="2000" dirty="0">
                <a:solidFill>
                  <a:srgbClr val="000000"/>
                </a:solidFill>
              </a:rPr>
              <a:t> solution</a:t>
            </a:r>
          </a:p>
          <a:p>
            <a:pPr marL="838200" lvl="1" indent="-381000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Can be a “local minimum”</a:t>
            </a:r>
          </a:p>
          <a:p>
            <a:pPr marL="1257300" lvl="2" indent="-342900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does not always find the global minimum of objective function: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marL="438150" indent="-381000">
              <a:lnSpc>
                <a:spcPct val="90000"/>
              </a:lnSpc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9163051" y="2406651"/>
            <a:ext cx="912813" cy="1643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197351" y="5875338"/>
            <a:ext cx="3903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9053514" y="6548439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  <a:latin typeface="Arial" charset="0"/>
                <a:cs typeface="Arial"/>
              </a:rPr>
              <a:t>Source: Steve Seitz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5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7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60551" y="1639888"/>
            <a:ext cx="5148263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Detects spherical clusters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Assuming means can be computed</a:t>
            </a:r>
          </a:p>
          <a:p>
            <a:pPr lvl="1" eaLnBrk="1" hangingPunct="1">
              <a:lnSpc>
                <a:spcPct val="80000"/>
              </a:lnSpc>
            </a:pPr>
            <a:endParaRPr lang="en-US" sz="240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8797926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6862764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6767514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An aside: Smoothing out cluster assignments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1970088" y="1201738"/>
            <a:ext cx="8229600" cy="8064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/>
              <a:t>Assigning a cluster label per pixel may yield outliers:</a:t>
            </a:r>
          </a:p>
        </p:txBody>
      </p:sp>
      <p:pic>
        <p:nvPicPr>
          <p:cNvPr id="58372" name="Picture 3" descr="quantizedNoisy.jpg"/>
          <p:cNvPicPr>
            <a:picLocks noChangeAspect="1"/>
          </p:cNvPicPr>
          <p:nvPr/>
        </p:nvPicPr>
        <p:blipFill>
          <a:blip r:embed="rId3"/>
          <a:srcRect l="17226" t="9447" r="13077" b="11743"/>
          <a:stretch>
            <a:fillRect/>
          </a:stretch>
        </p:blipFill>
        <p:spPr bwMode="auto">
          <a:xfrm>
            <a:off x="6169025" y="1785938"/>
            <a:ext cx="2859088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8373" name="Picture 5" descr="noisy_grayscale_i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5925" y="1822450"/>
            <a:ext cx="2679700" cy="172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5694363" y="2662239"/>
            <a:ext cx="43815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132513" y="4144963"/>
            <a:ext cx="2919412" cy="2424112"/>
            <a:chOff x="4608513" y="4145121"/>
            <a:chExt cx="2919126" cy="2423997"/>
          </a:xfrm>
        </p:grpSpPr>
        <p:grpSp>
          <p:nvGrpSpPr>
            <p:cNvPr id="3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58382" name="Picture 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8383" name="TextBox 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5404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FFFFFF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58384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5404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58385" name="TextBox 11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5404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>
                    <a:solidFill>
                      <a:srgbClr val="000000"/>
                    </a:solidFill>
                    <a:latin typeface="Arial" charset="0"/>
                  </a:rPr>
                  <a:t>3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>
              <a:off x="5905362" y="4505466"/>
              <a:ext cx="474639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81" name="TextBox 16"/>
            <p:cNvSpPr txBox="1">
              <a:spLocks noChangeArrowheads="1"/>
            </p:cNvSpPr>
            <p:nvPr/>
          </p:nvSpPr>
          <p:spPr bwMode="auto">
            <a:xfrm>
              <a:off x="6178572" y="4145121"/>
              <a:ext cx="91282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>
                  <a:solidFill>
                    <a:srgbClr val="000000"/>
                  </a:solidFill>
                  <a:latin typeface="Arial" charset="0"/>
                </a:rPr>
                <a:t>?</a:t>
              </a:r>
            </a:p>
          </p:txBody>
        </p:sp>
      </p:grpSp>
      <p:sp>
        <p:nvSpPr>
          <p:cNvPr id="58376" name="TextBox 17"/>
          <p:cNvSpPr txBox="1">
            <a:spLocks noChangeArrowheads="1"/>
          </p:cNvSpPr>
          <p:nvPr/>
        </p:nvSpPr>
        <p:spPr bwMode="auto">
          <a:xfrm>
            <a:off x="3832226" y="357505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original</a:t>
            </a:r>
          </a:p>
        </p:txBody>
      </p:sp>
      <p:sp>
        <p:nvSpPr>
          <p:cNvPr id="58377" name="TextBox 18"/>
          <p:cNvSpPr txBox="1">
            <a:spLocks noChangeArrowheads="1"/>
          </p:cNvSpPr>
          <p:nvPr/>
        </p:nvSpPr>
        <p:spPr bwMode="auto">
          <a:xfrm>
            <a:off x="5949951" y="3575051"/>
            <a:ext cx="32861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labeled by cluster center’s intensity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2116139" y="4633913"/>
            <a:ext cx="38703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How to ensure they are spatially smooth?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87489" y="6613612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84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2990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2975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2079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7" name="TextBox 52"/>
          <p:cNvSpPr txBox="1">
            <a:spLocks noChangeArrowheads="1"/>
          </p:cNvSpPr>
          <p:nvPr/>
        </p:nvSpPr>
        <p:spPr bwMode="auto">
          <a:xfrm>
            <a:off x="2043113" y="1311276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Depending on what we choose as the </a:t>
            </a:r>
            <a:r>
              <a:rPr lang="en-US" sz="2400" i="1">
                <a:solidFill>
                  <a:srgbClr val="000000"/>
                </a:solidFill>
                <a:latin typeface="Arial" charset="0"/>
              </a:rPr>
              <a:t>feature space</a:t>
            </a:r>
            <a:r>
              <a:rPr lang="en-US" sz="2400">
                <a:solidFill>
                  <a:srgbClr val="000000"/>
                </a:solidFill>
                <a:latin typeface="Arial" charset="0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2430464" y="3903665"/>
            <a:ext cx="3660775" cy="505681"/>
            <a:chOff x="906095" y="3903669"/>
            <a:chExt cx="3661036" cy="505555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40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369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940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369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940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369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043114" y="2479676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Grouping pixels based on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intensity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similarity 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2189163" y="587533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Feature space: intensity value (1-d) </a:t>
            </a:r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4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3" y="0"/>
            <a:ext cx="5561013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abelim_k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1588" y="3651251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 descr="labelim_k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1588" y="182564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5657850" y="1493839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K=2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30850" y="3465514"/>
            <a:ext cx="1587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K=3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584826" y="1931988"/>
            <a:ext cx="6572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54575" y="3246438"/>
            <a:ext cx="1460500" cy="1058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752600" y="3787914"/>
            <a:ext cx="525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  <a:latin typeface="Arial" charset="0"/>
              </a:rPr>
              <a:t>quantization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 of the feature space; segmentation label map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006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Grouping in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088" y="1128713"/>
            <a:ext cx="8229600" cy="452596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Goals:</a:t>
            </a:r>
          </a:p>
          <a:p>
            <a:pPr lvl="1" eaLnBrk="1" hangingPunct="1"/>
            <a:r>
              <a:rPr lang="en-US" dirty="0"/>
              <a:t>Gather features that belong together</a:t>
            </a:r>
          </a:p>
          <a:p>
            <a:pPr lvl="1" eaLnBrk="1" hangingPunct="1"/>
            <a:r>
              <a:rPr lang="en-US" dirty="0"/>
              <a:t>Obtain an intermediate representation that compactly describes key image (video) parts</a:t>
            </a:r>
          </a:p>
          <a:p>
            <a:pPr eaLnBrk="1" hangingPunct="1"/>
            <a:endParaRPr lang="en-US" sz="800" dirty="0"/>
          </a:p>
          <a:p>
            <a:pPr eaLnBrk="1" hangingPunct="1"/>
            <a:r>
              <a:rPr lang="en-US" sz="2800" dirty="0"/>
              <a:t>Top down vs. bottom up </a:t>
            </a:r>
            <a:r>
              <a:rPr lang="en-US" sz="2800" dirty="0">
                <a:solidFill>
                  <a:schemeClr val="accent6"/>
                </a:solidFill>
              </a:rPr>
              <a:t>segmentation</a:t>
            </a:r>
          </a:p>
          <a:p>
            <a:pPr lvl="1" eaLnBrk="1" hangingPunct="1"/>
            <a:r>
              <a:rPr lang="en-US" dirty="0"/>
              <a:t>Top down: pixels belong together because they are from the same object</a:t>
            </a:r>
          </a:p>
          <a:p>
            <a:pPr lvl="1" eaLnBrk="1" hangingPunct="1"/>
            <a:r>
              <a:rPr lang="en-US" dirty="0"/>
              <a:t>Bottom up: pixels belong together because they look similar</a:t>
            </a:r>
          </a:p>
          <a:p>
            <a:pPr lvl="1" eaLnBrk="1" hangingPunct="1"/>
            <a:endParaRPr lang="en-US" sz="800" dirty="0"/>
          </a:p>
          <a:p>
            <a:pPr eaLnBrk="1" hangingPunct="1"/>
            <a:r>
              <a:rPr lang="en-US" sz="2800" dirty="0"/>
              <a:t>Hard to measure success</a:t>
            </a:r>
          </a:p>
          <a:p>
            <a:pPr lvl="1" eaLnBrk="1" hangingPunct="1"/>
            <a:r>
              <a:rPr lang="en-US" dirty="0"/>
              <a:t>What is interesting depends on the application.</a:t>
            </a:r>
          </a:p>
          <a:p>
            <a:pPr eaLnBrk="1" hangingPunct="1"/>
            <a:endParaRPr lang="en-US" sz="2800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9303" y="4696619"/>
            <a:ext cx="7704137" cy="9128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06600" y="1311276"/>
            <a:ext cx="8229600" cy="4525963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dirty="0">
                <a:solidFill>
                  <a:srgbClr val="000000"/>
                </a:solidFill>
              </a:rPr>
              <a:t>feature space</a:t>
            </a:r>
            <a:r>
              <a:rPr lang="en-US" sz="24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6205539" y="2155825"/>
            <a:ext cx="4383087" cy="4235450"/>
            <a:chOff x="4681538" y="2155825"/>
            <a:chExt cx="4383087" cy="4235450"/>
          </a:xfrm>
        </p:grpSpPr>
        <p:pic>
          <p:nvPicPr>
            <p:cNvPr id="61460" name="Picture 6" descr="panda_cub6_11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5211763" y="3222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467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R=255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G=200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B=250</a:t>
              </a:r>
            </a:p>
          </p:txBody>
        </p:sp>
        <p:sp>
          <p:nvSpPr>
            <p:cNvPr id="61468" name="TextBox 18"/>
            <p:cNvSpPr txBox="1">
              <a:spLocks noChangeArrowheads="1"/>
            </p:cNvSpPr>
            <p:nvPr/>
          </p:nvSpPr>
          <p:spPr bwMode="auto">
            <a:xfrm>
              <a:off x="8150225" y="3690938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R=245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G=220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B=248</a:t>
              </a:r>
            </a:p>
          </p:txBody>
        </p:sp>
        <p:sp>
          <p:nvSpPr>
            <p:cNvPr id="61469" name="TextBox 19"/>
            <p:cNvSpPr txBox="1">
              <a:spLocks noChangeArrowheads="1"/>
            </p:cNvSpPr>
            <p:nvPr/>
          </p:nvSpPr>
          <p:spPr bwMode="auto">
            <a:xfrm>
              <a:off x="4681538" y="5294313"/>
              <a:ext cx="914400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R=15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G=189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B=2</a:t>
              </a:r>
            </a:p>
          </p:txBody>
        </p:sp>
        <p:sp>
          <p:nvSpPr>
            <p:cNvPr id="61470" name="TextBox 20"/>
            <p:cNvSpPr txBox="1">
              <a:spLocks noChangeArrowheads="1"/>
            </p:cNvSpPr>
            <p:nvPr/>
          </p:nvSpPr>
          <p:spPr bwMode="auto">
            <a:xfrm>
              <a:off x="6361113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R=3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G=12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B=2</a:t>
              </a:r>
            </a:p>
          </p:txBody>
        </p:sp>
        <p:sp>
          <p:nvSpPr>
            <p:cNvPr id="61471" name="Double Bracket 22"/>
            <p:cNvSpPr>
              <a:spLocks noChangeArrowheads="1"/>
            </p:cNvSpPr>
            <p:nvPr/>
          </p:nvSpPr>
          <p:spPr bwMode="auto">
            <a:xfrm>
              <a:off x="4681538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1472" name="Double Bracket 23"/>
            <p:cNvSpPr>
              <a:spLocks noChangeArrowheads="1"/>
            </p:cNvSpPr>
            <p:nvPr/>
          </p:nvSpPr>
          <p:spPr bwMode="auto">
            <a:xfrm>
              <a:off x="6208713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1473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1474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61475" name="Shape 36"/>
            <p:cNvCxnSpPr>
              <a:cxnSpLocks noChangeShapeType="1"/>
              <a:stCxn id="61469" idx="3"/>
              <a:endCxn id="15" idx="2"/>
            </p:cNvCxnSpPr>
            <p:nvPr/>
          </p:nvCxnSpPr>
          <p:spPr bwMode="auto">
            <a:xfrm flipH="1" flipV="1">
              <a:off x="5097463" y="4822825"/>
              <a:ext cx="498475" cy="931863"/>
            </a:xfrm>
            <a:prstGeom prst="curvedConnector4">
              <a:avLst>
                <a:gd name="adj1" fmla="val -45861"/>
                <a:gd name="adj2" fmla="val 7471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6" name="Shape 38"/>
            <p:cNvCxnSpPr>
              <a:cxnSpLocks noChangeShapeType="1"/>
              <a:endCxn id="14" idx="3"/>
            </p:cNvCxnSpPr>
            <p:nvPr/>
          </p:nvCxnSpPr>
          <p:spPr bwMode="auto">
            <a:xfrm rot="16200000" flipV="1">
              <a:off x="5452269" y="4163219"/>
              <a:ext cx="1420813" cy="835025"/>
            </a:xfrm>
            <a:prstGeom prst="curvedConnector2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7" name="Curved Connector 40"/>
            <p:cNvCxnSpPr>
              <a:cxnSpLocks noChangeShapeType="1"/>
              <a:stCxn id="61467" idx="1"/>
              <a:endCxn id="12" idx="3"/>
            </p:cNvCxnSpPr>
            <p:nvPr/>
          </p:nvCxnSpPr>
          <p:spPr bwMode="auto">
            <a:xfrm rot="10800000" flipV="1">
              <a:off x="6202363" y="2693988"/>
              <a:ext cx="1874837" cy="642937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8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01082" name="Oval 26"/>
          <p:cNvSpPr>
            <a:spLocks noChangeArrowheads="1"/>
          </p:cNvSpPr>
          <p:nvPr/>
        </p:nvSpPr>
        <p:spPr bwMode="auto">
          <a:xfrm>
            <a:off x="3716338" y="4429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84" name="Oval 28"/>
          <p:cNvSpPr>
            <a:spLocks noChangeArrowheads="1"/>
          </p:cNvSpPr>
          <p:nvPr/>
        </p:nvSpPr>
        <p:spPr bwMode="auto">
          <a:xfrm>
            <a:off x="40973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85" name="Oval 29"/>
          <p:cNvSpPr>
            <a:spLocks noChangeArrowheads="1"/>
          </p:cNvSpPr>
          <p:nvPr/>
        </p:nvSpPr>
        <p:spPr bwMode="auto">
          <a:xfrm>
            <a:off x="4249738" y="5191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4783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87" name="Line 31"/>
          <p:cNvSpPr>
            <a:spLocks noChangeShapeType="1"/>
          </p:cNvSpPr>
          <p:nvPr/>
        </p:nvSpPr>
        <p:spPr bwMode="auto">
          <a:xfrm flipV="1">
            <a:off x="3487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88" name="Line 32"/>
          <p:cNvSpPr>
            <a:spLocks noChangeShapeType="1"/>
          </p:cNvSpPr>
          <p:nvPr/>
        </p:nvSpPr>
        <p:spPr bwMode="auto">
          <a:xfrm flipV="1">
            <a:off x="3487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89" name="Line 33"/>
          <p:cNvSpPr>
            <a:spLocks noChangeShapeType="1"/>
          </p:cNvSpPr>
          <p:nvPr/>
        </p:nvSpPr>
        <p:spPr bwMode="auto">
          <a:xfrm>
            <a:off x="3487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90" name="Oval 34"/>
          <p:cNvSpPr>
            <a:spLocks noChangeArrowheads="1"/>
          </p:cNvSpPr>
          <p:nvPr/>
        </p:nvSpPr>
        <p:spPr bwMode="auto">
          <a:xfrm>
            <a:off x="3640138" y="39719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91" name="Oval 35"/>
          <p:cNvSpPr>
            <a:spLocks noChangeArrowheads="1"/>
          </p:cNvSpPr>
          <p:nvPr/>
        </p:nvSpPr>
        <p:spPr bwMode="auto">
          <a:xfrm>
            <a:off x="3868738" y="4962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92" name="Oval 36"/>
          <p:cNvSpPr>
            <a:spLocks noChangeArrowheads="1"/>
          </p:cNvSpPr>
          <p:nvPr/>
        </p:nvSpPr>
        <p:spPr bwMode="auto">
          <a:xfrm>
            <a:off x="4402138" y="4200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1093" name="Text Box 37"/>
          <p:cNvSpPr txBox="1">
            <a:spLocks noChangeArrowheads="1"/>
          </p:cNvSpPr>
          <p:nvPr/>
        </p:nvSpPr>
        <p:spPr bwMode="auto">
          <a:xfrm>
            <a:off x="4783138" y="5800726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301094" name="Text Box 38"/>
          <p:cNvSpPr txBox="1">
            <a:spLocks noChangeArrowheads="1"/>
          </p:cNvSpPr>
          <p:nvPr/>
        </p:nvSpPr>
        <p:spPr bwMode="auto">
          <a:xfrm>
            <a:off x="4954588" y="39354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G</a:t>
            </a:r>
          </a:p>
        </p:txBody>
      </p:sp>
      <p:sp>
        <p:nvSpPr>
          <p:cNvPr id="301095" name="Text Box 39"/>
          <p:cNvSpPr txBox="1">
            <a:spLocks noChangeArrowheads="1"/>
          </p:cNvSpPr>
          <p:nvPr/>
        </p:nvSpPr>
        <p:spPr bwMode="auto">
          <a:xfrm>
            <a:off x="3487738" y="3514726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043114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Grouping pixels based on </a:t>
            </a:r>
            <a:r>
              <a:rPr lang="en-US" sz="2400" b="1">
                <a:solidFill>
                  <a:srgbClr val="000000"/>
                </a:solidFill>
                <a:latin typeface="Arial" charset="0"/>
              </a:rPr>
              <a:t>color</a:t>
            </a:r>
            <a:r>
              <a:rPr lang="en-US" sz="2400">
                <a:solidFill>
                  <a:srgbClr val="000000"/>
                </a:solidFill>
                <a:latin typeface="Arial" charset="0"/>
              </a:rPr>
              <a:t> similarity 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2043113" y="631348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Feature space: color value (3-d) </a:t>
            </a:r>
          </a:p>
        </p:txBody>
      </p:sp>
      <p:sp>
        <p:nvSpPr>
          <p:cNvPr id="39" name="TextBox 4"/>
          <p:cNvSpPr txBox="1">
            <a:spLocks noChangeArrowheads="1"/>
          </p:cNvSpPr>
          <p:nvPr/>
        </p:nvSpPr>
        <p:spPr bwMode="auto">
          <a:xfrm>
            <a:off x="8656884" y="6541604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699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2" grpId="0" animBg="1"/>
      <p:bldP spid="301084" grpId="0" animBg="1"/>
      <p:bldP spid="301085" grpId="0" animBg="1"/>
      <p:bldP spid="301086" grpId="0" animBg="1"/>
      <p:bldP spid="301087" grpId="0" animBg="1"/>
      <p:bldP spid="301088" grpId="0" animBg="1"/>
      <p:bldP spid="301089" grpId="0" animBg="1"/>
      <p:bldP spid="301090" grpId="0" animBg="1"/>
      <p:bldP spid="301091" grpId="0" animBg="1"/>
      <p:bldP spid="301092" grpId="0" animBg="1"/>
      <p:bldP spid="301093" grpId="0"/>
      <p:bldP spid="301094" grpId="0"/>
      <p:bldP spid="301095" grpId="0"/>
      <p:bldP spid="44" grpId="0"/>
      <p:bldP spid="5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645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2735263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2079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7" name="TextBox 52"/>
          <p:cNvSpPr txBox="1">
            <a:spLocks noChangeArrowheads="1"/>
          </p:cNvSpPr>
          <p:nvPr/>
        </p:nvSpPr>
        <p:spPr bwMode="auto">
          <a:xfrm>
            <a:off x="2043113" y="1311276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Depending on what we choose as the </a:t>
            </a:r>
            <a:r>
              <a:rPr lang="en-US" sz="2400" i="1">
                <a:solidFill>
                  <a:srgbClr val="000000"/>
                </a:solidFill>
                <a:latin typeface="Arial" charset="0"/>
              </a:rPr>
              <a:t>feature space</a:t>
            </a:r>
            <a:r>
              <a:rPr lang="en-US" sz="2400">
                <a:solidFill>
                  <a:srgbClr val="000000"/>
                </a:solidFill>
                <a:latin typeface="Arial" charset="0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2430464" y="3903665"/>
            <a:ext cx="3660775" cy="505681"/>
            <a:chOff x="906095" y="3903669"/>
            <a:chExt cx="3661036" cy="505555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52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369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452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369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452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369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4519" name="TextBox 70"/>
          <p:cNvSpPr txBox="1">
            <a:spLocks noChangeArrowheads="1"/>
          </p:cNvSpPr>
          <p:nvPr/>
        </p:nvSpPr>
        <p:spPr bwMode="auto">
          <a:xfrm>
            <a:off x="2043114" y="2479676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Grouping pixels based on </a:t>
            </a:r>
            <a:r>
              <a:rPr lang="en-US" sz="2400" b="1">
                <a:solidFill>
                  <a:srgbClr val="000000"/>
                </a:solidFill>
                <a:latin typeface="Arial" charset="0"/>
              </a:rPr>
              <a:t>intensity</a:t>
            </a:r>
            <a:r>
              <a:rPr lang="en-US" sz="2400">
                <a:solidFill>
                  <a:srgbClr val="000000"/>
                </a:solidFill>
                <a:latin typeface="Arial" charset="0"/>
              </a:rPr>
              <a:t> similarity 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1933576" y="4560889"/>
            <a:ext cx="48561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Clusters based on intensity similarity don’t have to be spatially coherent.</a:t>
            </a:r>
          </a:p>
        </p:txBody>
      </p:sp>
      <p:sp>
        <p:nvSpPr>
          <p:cNvPr id="71" name="TextBox 4"/>
          <p:cNvSpPr txBox="1">
            <a:spLocks noChangeArrowheads="1"/>
          </p:cNvSpPr>
          <p:nvPr/>
        </p:nvSpPr>
        <p:spPr bwMode="auto">
          <a:xfrm>
            <a:off x="8656884" y="6541604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963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06600" y="1311276"/>
            <a:ext cx="8229600" cy="912813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dirty="0">
                <a:solidFill>
                  <a:srgbClr val="000000"/>
                </a:solidFill>
              </a:rPr>
              <a:t>feature space</a:t>
            </a:r>
            <a:r>
              <a:rPr lang="en-US" sz="24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5541" name="Line 31"/>
          <p:cNvSpPr>
            <a:spLocks noChangeShapeType="1"/>
          </p:cNvSpPr>
          <p:nvPr/>
        </p:nvSpPr>
        <p:spPr bwMode="auto">
          <a:xfrm flipV="1">
            <a:off x="2992438" y="35099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542" name="Line 32"/>
          <p:cNvSpPr>
            <a:spLocks noChangeShapeType="1"/>
          </p:cNvSpPr>
          <p:nvPr/>
        </p:nvSpPr>
        <p:spPr bwMode="auto">
          <a:xfrm flipV="1">
            <a:off x="2992438" y="4043363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543" name="Line 33"/>
          <p:cNvSpPr>
            <a:spLocks noChangeShapeType="1"/>
          </p:cNvSpPr>
          <p:nvPr/>
        </p:nvSpPr>
        <p:spPr bwMode="auto">
          <a:xfrm>
            <a:off x="3008313" y="5338763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544" name="Text Box 37"/>
          <p:cNvSpPr txBox="1">
            <a:spLocks noChangeArrowheads="1"/>
          </p:cNvSpPr>
          <p:nvPr/>
        </p:nvSpPr>
        <p:spPr bwMode="auto">
          <a:xfrm>
            <a:off x="4781550" y="5468939"/>
            <a:ext cx="533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X</a:t>
            </a:r>
            <a:endParaRPr lang="en-US" baseline="-25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545" name="TextBox 43"/>
          <p:cNvSpPr txBox="1">
            <a:spLocks noChangeArrowheads="1"/>
          </p:cNvSpPr>
          <p:nvPr/>
        </p:nvSpPr>
        <p:spPr bwMode="auto">
          <a:xfrm>
            <a:off x="2006600" y="2333626"/>
            <a:ext cx="41989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Grouping pixels based on </a:t>
            </a:r>
            <a:r>
              <a:rPr lang="en-US" sz="2400" b="1">
                <a:solidFill>
                  <a:srgbClr val="000000"/>
                </a:solidFill>
                <a:latin typeface="Arial" charset="0"/>
              </a:rPr>
              <a:t>intensity+position </a:t>
            </a:r>
            <a:r>
              <a:rPr lang="en-US" sz="2400">
                <a:solidFill>
                  <a:srgbClr val="000000"/>
                </a:solidFill>
                <a:latin typeface="Arial" charset="0"/>
              </a:rPr>
              <a:t>similarity </a:t>
            </a:r>
          </a:p>
        </p:txBody>
      </p:sp>
      <p:sp>
        <p:nvSpPr>
          <p:cNvPr id="65546" name="Text Box 37"/>
          <p:cNvSpPr txBox="1">
            <a:spLocks noChangeArrowheads="1"/>
          </p:cNvSpPr>
          <p:nvPr/>
        </p:nvSpPr>
        <p:spPr bwMode="auto">
          <a:xfrm>
            <a:off x="4452939" y="3935414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Y</a:t>
            </a:r>
            <a:endParaRPr lang="en-US" baseline="-25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547" name="Text Box 37"/>
          <p:cNvSpPr txBox="1">
            <a:spLocks noChangeArrowheads="1"/>
          </p:cNvSpPr>
          <p:nvPr/>
        </p:nvSpPr>
        <p:spPr bwMode="auto">
          <a:xfrm>
            <a:off x="3044826" y="3384550"/>
            <a:ext cx="10588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Intensity</a:t>
            </a:r>
            <a:endParaRPr lang="en-US" baseline="-25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3786188" y="49212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" name="Oval 30"/>
          <p:cNvSpPr>
            <a:spLocks noChangeArrowheads="1"/>
          </p:cNvSpPr>
          <p:nvPr/>
        </p:nvSpPr>
        <p:spPr bwMode="auto">
          <a:xfrm>
            <a:off x="3924300" y="4976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3863975" y="4779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3935413" y="4932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0" name="Oval 30"/>
          <p:cNvSpPr>
            <a:spLocks noChangeArrowheads="1"/>
          </p:cNvSpPr>
          <p:nvPr/>
        </p:nvSpPr>
        <p:spPr bwMode="auto">
          <a:xfrm>
            <a:off x="4002088" y="4835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" name="Oval 30"/>
          <p:cNvSpPr>
            <a:spLocks noChangeArrowheads="1"/>
          </p:cNvSpPr>
          <p:nvPr/>
        </p:nvSpPr>
        <p:spPr bwMode="auto">
          <a:xfrm>
            <a:off x="4081463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" name="Oval 30"/>
          <p:cNvSpPr>
            <a:spLocks noChangeArrowheads="1"/>
          </p:cNvSpPr>
          <p:nvPr/>
        </p:nvSpPr>
        <p:spPr bwMode="auto">
          <a:xfrm>
            <a:off x="4484688" y="50768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4556125" y="52292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4" name="Oval 30"/>
          <p:cNvSpPr>
            <a:spLocks noChangeArrowheads="1"/>
          </p:cNvSpPr>
          <p:nvPr/>
        </p:nvSpPr>
        <p:spPr bwMode="auto">
          <a:xfrm>
            <a:off x="4622800" y="51323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" name="Oval 30"/>
          <p:cNvSpPr>
            <a:spLocks noChangeArrowheads="1"/>
          </p:cNvSpPr>
          <p:nvPr/>
        </p:nvSpPr>
        <p:spPr bwMode="auto">
          <a:xfrm>
            <a:off x="4702175" y="52847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688389" y="4560888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994651" y="4159250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6753225" y="5380038"/>
            <a:ext cx="3716338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Both regions are black, but if we also include </a:t>
            </a:r>
            <a:r>
              <a:rPr lang="en-US" b="1">
                <a:solidFill>
                  <a:srgbClr val="000000"/>
                </a:solidFill>
                <a:latin typeface="Arial" charset="0"/>
              </a:rPr>
              <a:t>position (x,y), 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then we could group the two into distinct segments; way to encode both similarity &amp; proximity.</a:t>
            </a:r>
            <a:endParaRPr lang="en-US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1524000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83820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92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6" grpId="0" animBg="1"/>
      <p:bldP spid="37" grpId="0" animBg="1"/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as clustering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2209800" y="914401"/>
            <a:ext cx="7772400" cy="944541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Color, brightness, position alone are not enough to distinguish all regions…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3980" y="2114533"/>
            <a:ext cx="3927811" cy="281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3435" y="2114533"/>
            <a:ext cx="2409858" cy="27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69346" y="2114533"/>
            <a:ext cx="1862163" cy="279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z="1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8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06600" y="1311276"/>
            <a:ext cx="8229600" cy="4525963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24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dirty="0">
                <a:solidFill>
                  <a:srgbClr val="000000"/>
                </a:solidFill>
              </a:rPr>
              <a:t>feature space</a:t>
            </a:r>
            <a:r>
              <a:rPr lang="en-US" sz="24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2468" name="Line 31"/>
          <p:cNvSpPr>
            <a:spLocks noChangeShapeType="1"/>
          </p:cNvSpPr>
          <p:nvPr/>
        </p:nvSpPr>
        <p:spPr bwMode="auto">
          <a:xfrm flipV="1">
            <a:off x="3487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69" name="Line 32"/>
          <p:cNvSpPr>
            <a:spLocks noChangeShapeType="1"/>
          </p:cNvSpPr>
          <p:nvPr/>
        </p:nvSpPr>
        <p:spPr bwMode="auto">
          <a:xfrm flipV="1">
            <a:off x="3487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70" name="Line 33"/>
          <p:cNvSpPr>
            <a:spLocks noChangeShapeType="1"/>
          </p:cNvSpPr>
          <p:nvPr/>
        </p:nvSpPr>
        <p:spPr bwMode="auto">
          <a:xfrm>
            <a:off x="3487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71" name="Text Box 37"/>
          <p:cNvSpPr txBox="1">
            <a:spLocks noChangeArrowheads="1"/>
          </p:cNvSpPr>
          <p:nvPr/>
        </p:nvSpPr>
        <p:spPr bwMode="auto">
          <a:xfrm>
            <a:off x="4783138" y="5800725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24</a:t>
            </a:r>
          </a:p>
        </p:txBody>
      </p:sp>
      <p:sp>
        <p:nvSpPr>
          <p:cNvPr id="62472" name="TextBox 43"/>
          <p:cNvSpPr txBox="1">
            <a:spLocks noChangeArrowheads="1"/>
          </p:cNvSpPr>
          <p:nvPr/>
        </p:nvSpPr>
        <p:spPr bwMode="auto">
          <a:xfrm>
            <a:off x="2043114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Grouping pixels based on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texture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similarity </a:t>
            </a:r>
          </a:p>
        </p:txBody>
      </p:sp>
      <p:sp>
        <p:nvSpPr>
          <p:cNvPr id="62474" name="Text Box 37"/>
          <p:cNvSpPr txBox="1">
            <a:spLocks noChangeArrowheads="1"/>
          </p:cNvSpPr>
          <p:nvPr/>
        </p:nvSpPr>
        <p:spPr bwMode="auto">
          <a:xfrm>
            <a:off x="4964113" y="3940176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62475" name="TextBox 41"/>
          <p:cNvSpPr txBox="1">
            <a:spLocks noChangeArrowheads="1"/>
          </p:cNvSpPr>
          <p:nvPr/>
        </p:nvSpPr>
        <p:spPr bwMode="auto">
          <a:xfrm>
            <a:off x="2043113" y="6172200"/>
            <a:ext cx="8069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Feature space: filter bank responses (e.g., 24-d) </a:t>
            </a:r>
          </a:p>
        </p:txBody>
      </p:sp>
      <p:sp>
        <p:nvSpPr>
          <p:cNvPr id="62476" name="Text Box 37"/>
          <p:cNvSpPr txBox="1">
            <a:spLocks noChangeArrowheads="1"/>
          </p:cNvSpPr>
          <p:nvPr/>
        </p:nvSpPr>
        <p:spPr bwMode="auto">
          <a:xfrm>
            <a:off x="3540125" y="34655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pic>
        <p:nvPicPr>
          <p:cNvPr id="62477" name="Content Placeholder 3" descr="lmfilters.jpg"/>
          <p:cNvPicPr>
            <a:picLocks noChangeAspect="1"/>
          </p:cNvPicPr>
          <p:nvPr/>
        </p:nvPicPr>
        <p:blipFill>
          <a:blip r:embed="rId3"/>
          <a:srcRect t="1579" r="50301"/>
          <a:stretch>
            <a:fillRect/>
          </a:stretch>
        </p:blipFill>
        <p:spPr bwMode="auto">
          <a:xfrm>
            <a:off x="9272589" y="3355976"/>
            <a:ext cx="1362075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8" name="TextBox 46"/>
          <p:cNvSpPr txBox="1">
            <a:spLocks noChangeArrowheads="1"/>
          </p:cNvSpPr>
          <p:nvPr/>
        </p:nvSpPr>
        <p:spPr bwMode="auto">
          <a:xfrm rot="5400000">
            <a:off x="4359276" y="4824414"/>
            <a:ext cx="612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62479" name="TextBox 48"/>
          <p:cNvSpPr txBox="1">
            <a:spLocks noChangeArrowheads="1"/>
          </p:cNvSpPr>
          <p:nvPr/>
        </p:nvSpPr>
        <p:spPr bwMode="auto">
          <a:xfrm>
            <a:off x="9447213" y="4268788"/>
            <a:ext cx="1066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000000"/>
                </a:solidFill>
                <a:latin typeface="Arial" charset="0"/>
              </a:rPr>
              <a:t>Filter bank of 24 filters</a:t>
            </a:r>
          </a:p>
        </p:txBody>
      </p:sp>
      <p:sp>
        <p:nvSpPr>
          <p:cNvPr id="62480" name="Oval 30"/>
          <p:cNvSpPr>
            <a:spLocks noChangeArrowheads="1"/>
          </p:cNvSpPr>
          <p:nvPr/>
        </p:nvSpPr>
        <p:spPr bwMode="auto">
          <a:xfrm>
            <a:off x="4783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81" name="Oval 30"/>
          <p:cNvSpPr>
            <a:spLocks noChangeArrowheads="1"/>
          </p:cNvSpPr>
          <p:nvPr/>
        </p:nvSpPr>
        <p:spPr bwMode="auto">
          <a:xfrm>
            <a:off x="4854575" y="465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82" name="Oval 30"/>
          <p:cNvSpPr>
            <a:spLocks noChangeArrowheads="1"/>
          </p:cNvSpPr>
          <p:nvPr/>
        </p:nvSpPr>
        <p:spPr bwMode="auto">
          <a:xfrm>
            <a:off x="4921250" y="45608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83" name="Oval 30"/>
          <p:cNvSpPr>
            <a:spLocks noChangeArrowheads="1"/>
          </p:cNvSpPr>
          <p:nvPr/>
        </p:nvSpPr>
        <p:spPr bwMode="auto">
          <a:xfrm>
            <a:off x="4124325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84" name="Oval 30"/>
          <p:cNvSpPr>
            <a:spLocks noChangeArrowheads="1"/>
          </p:cNvSpPr>
          <p:nvPr/>
        </p:nvSpPr>
        <p:spPr bwMode="auto">
          <a:xfrm>
            <a:off x="3571875" y="4597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85" name="Oval 30"/>
          <p:cNvSpPr>
            <a:spLocks noChangeArrowheads="1"/>
          </p:cNvSpPr>
          <p:nvPr/>
        </p:nvSpPr>
        <p:spPr bwMode="auto">
          <a:xfrm>
            <a:off x="3643313" y="4749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86" name="Oval 30"/>
          <p:cNvSpPr>
            <a:spLocks noChangeArrowheads="1"/>
          </p:cNvSpPr>
          <p:nvPr/>
        </p:nvSpPr>
        <p:spPr bwMode="auto">
          <a:xfrm>
            <a:off x="3709988" y="4652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87" name="Oval 30"/>
          <p:cNvSpPr>
            <a:spLocks noChangeArrowheads="1"/>
          </p:cNvSpPr>
          <p:nvPr/>
        </p:nvSpPr>
        <p:spPr bwMode="auto">
          <a:xfrm>
            <a:off x="3789363" y="4805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88" name="Oval 30"/>
          <p:cNvSpPr>
            <a:spLocks noChangeArrowheads="1"/>
          </p:cNvSpPr>
          <p:nvPr/>
        </p:nvSpPr>
        <p:spPr bwMode="auto">
          <a:xfrm>
            <a:off x="3649663" y="44561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89" name="Oval 30"/>
          <p:cNvSpPr>
            <a:spLocks noChangeArrowheads="1"/>
          </p:cNvSpPr>
          <p:nvPr/>
        </p:nvSpPr>
        <p:spPr bwMode="auto">
          <a:xfrm>
            <a:off x="3721100" y="46085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0" name="Oval 30"/>
          <p:cNvSpPr>
            <a:spLocks noChangeArrowheads="1"/>
          </p:cNvSpPr>
          <p:nvPr/>
        </p:nvSpPr>
        <p:spPr bwMode="auto">
          <a:xfrm>
            <a:off x="3787775" y="4511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1" name="Oval 30"/>
          <p:cNvSpPr>
            <a:spLocks noChangeArrowheads="1"/>
          </p:cNvSpPr>
          <p:nvPr/>
        </p:nvSpPr>
        <p:spPr bwMode="auto">
          <a:xfrm>
            <a:off x="3867150" y="4664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2" name="Oval 30"/>
          <p:cNvSpPr>
            <a:spLocks noChangeArrowheads="1"/>
          </p:cNvSpPr>
          <p:nvPr/>
        </p:nvSpPr>
        <p:spPr bwMode="auto">
          <a:xfrm>
            <a:off x="4119563" y="39401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3" name="Oval 30"/>
          <p:cNvSpPr>
            <a:spLocks noChangeArrowheads="1"/>
          </p:cNvSpPr>
          <p:nvPr/>
        </p:nvSpPr>
        <p:spPr bwMode="auto">
          <a:xfrm>
            <a:off x="4191000" y="40925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4" name="Oval 30"/>
          <p:cNvSpPr>
            <a:spLocks noChangeArrowheads="1"/>
          </p:cNvSpPr>
          <p:nvPr/>
        </p:nvSpPr>
        <p:spPr bwMode="auto">
          <a:xfrm>
            <a:off x="4257675" y="3995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5" name="Oval 30"/>
          <p:cNvSpPr>
            <a:spLocks noChangeArrowheads="1"/>
          </p:cNvSpPr>
          <p:nvPr/>
        </p:nvSpPr>
        <p:spPr bwMode="auto">
          <a:xfrm>
            <a:off x="4337050" y="41481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6" name="Oval 30"/>
          <p:cNvSpPr>
            <a:spLocks noChangeArrowheads="1"/>
          </p:cNvSpPr>
          <p:nvPr/>
        </p:nvSpPr>
        <p:spPr bwMode="auto">
          <a:xfrm>
            <a:off x="41973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7" name="Oval 30"/>
          <p:cNvSpPr>
            <a:spLocks noChangeArrowheads="1"/>
          </p:cNvSpPr>
          <p:nvPr/>
        </p:nvSpPr>
        <p:spPr bwMode="auto">
          <a:xfrm>
            <a:off x="4124325" y="52117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8" name="Oval 30"/>
          <p:cNvSpPr>
            <a:spLocks noChangeArrowheads="1"/>
          </p:cNvSpPr>
          <p:nvPr/>
        </p:nvSpPr>
        <p:spPr bwMode="auto">
          <a:xfrm>
            <a:off x="39052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2499" name="Oval 30"/>
          <p:cNvSpPr>
            <a:spLocks noChangeArrowheads="1"/>
          </p:cNvSpPr>
          <p:nvPr/>
        </p:nvSpPr>
        <p:spPr bwMode="auto">
          <a:xfrm>
            <a:off x="3978275" y="5400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24384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333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with texture features</a:t>
            </a:r>
          </a:p>
        </p:txBody>
      </p:sp>
      <p:sp>
        <p:nvSpPr>
          <p:cNvPr id="49155" name="Rectangle 6"/>
          <p:cNvSpPr>
            <a:spLocks noGrp="1" noChangeArrowheads="1"/>
          </p:cNvSpPr>
          <p:nvPr>
            <p:ph idx="1"/>
          </p:nvPr>
        </p:nvSpPr>
        <p:spPr>
          <a:xfrm>
            <a:off x="2209800" y="914400"/>
            <a:ext cx="8001000" cy="9144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r>
              <a:rPr lang="en-US" sz="2200" dirty="0"/>
              <a:t>Find “</a:t>
            </a:r>
            <a:r>
              <a:rPr lang="en-US" sz="2200" dirty="0" err="1"/>
              <a:t>textons</a:t>
            </a:r>
            <a:r>
              <a:rPr lang="en-US" sz="2200" dirty="0"/>
              <a:t>” by clustering vectors of filter bank outputs</a:t>
            </a:r>
          </a:p>
          <a:p>
            <a:pPr>
              <a:buFontTx/>
              <a:buChar char="•"/>
            </a:pPr>
            <a:r>
              <a:rPr lang="en-US" sz="2200" b="0" kern="0" dirty="0"/>
              <a:t>Describe texture in a window based on </a:t>
            </a:r>
            <a:r>
              <a:rPr lang="en-US" sz="2200" b="0" i="1" kern="0" dirty="0" err="1"/>
              <a:t>texton</a:t>
            </a:r>
            <a:r>
              <a:rPr lang="en-US" sz="2200" b="0" i="1" kern="0" dirty="0"/>
              <a:t> histogram 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9156" name="Rectangle 7"/>
          <p:cNvSpPr>
            <a:spLocks noChangeArrowheads="1"/>
          </p:cNvSpPr>
          <p:nvPr/>
        </p:nvSpPr>
        <p:spPr bwMode="auto">
          <a:xfrm>
            <a:off x="1524000" y="6550224"/>
            <a:ext cx="944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000000"/>
                </a:solidFill>
                <a:latin typeface="Arial" charset="0"/>
                <a:cs typeface="Arial" charset="0"/>
              </a:rPr>
              <a:t>Malik</a:t>
            </a: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 charset="0"/>
                <a:cs typeface="Arial" charset="0"/>
              </a:rPr>
              <a:t>Belongie</a:t>
            </a: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, Leung and Shi. IJCV 2001.</a:t>
            </a:r>
            <a:endParaRPr lang="en-US" sz="1400" b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362200"/>
            <a:ext cx="223043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23622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Box 7"/>
          <p:cNvSpPr txBox="1">
            <a:spLocks noChangeArrowheads="1"/>
          </p:cNvSpPr>
          <p:nvPr/>
        </p:nvSpPr>
        <p:spPr bwMode="auto">
          <a:xfrm>
            <a:off x="4794250" y="198120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Texton map</a:t>
            </a:r>
          </a:p>
        </p:txBody>
      </p:sp>
      <p:sp>
        <p:nvSpPr>
          <p:cNvPr id="49160" name="TextBox 8"/>
          <p:cNvSpPr txBox="1">
            <a:spLocks noChangeArrowheads="1"/>
          </p:cNvSpPr>
          <p:nvPr/>
        </p:nvSpPr>
        <p:spPr bwMode="auto">
          <a:xfrm>
            <a:off x="2755900" y="1981200"/>
            <a:ext cx="82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53400" y="6550224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from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1" y="2590800"/>
            <a:ext cx="25495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 bwMode="auto">
          <a:xfrm>
            <a:off x="7467600" y="38100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153400" y="43434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001000" y="28194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391400" y="5410200"/>
            <a:ext cx="701040" cy="533400"/>
            <a:chOff x="5867400" y="5410200"/>
            <a:chExt cx="701040" cy="5334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8674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0198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1722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4770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246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86800" y="5410201"/>
            <a:ext cx="701040" cy="538953"/>
            <a:chOff x="7162800" y="5410200"/>
            <a:chExt cx="701040" cy="538953"/>
          </a:xfrm>
        </p:grpSpPr>
        <p:sp>
          <p:nvSpPr>
            <p:cNvPr id="19" name="Rectangle 18"/>
            <p:cNvSpPr/>
            <p:nvPr/>
          </p:nvSpPr>
          <p:spPr bwMode="auto">
            <a:xfrm>
              <a:off x="7162800" y="5509485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315200" y="5510241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4676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772400" y="5656293"/>
              <a:ext cx="91440" cy="2926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200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  <a:cs typeface="Arial" charset="0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 rot="16200000" flipH="1">
            <a:off x="7869414" y="5484655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16200000" flipH="1">
            <a:off x="9137507" y="5489453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7154879" y="4670443"/>
            <a:ext cx="1131903" cy="1825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rot="16200000" flipH="1">
            <a:off x="8286782" y="4889520"/>
            <a:ext cx="766773" cy="32861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>
            <a:endCxn id="24" idx="2"/>
          </p:cNvCxnSpPr>
          <p:nvPr/>
        </p:nvCxnSpPr>
        <p:spPr bwMode="auto">
          <a:xfrm rot="5400000" flipH="1" flipV="1">
            <a:off x="8233587" y="2488421"/>
            <a:ext cx="884235" cy="63179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337443" y="6021424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Texton</a:t>
            </a:r>
            <a:r>
              <a:rPr lang="en-US" sz="1200" dirty="0"/>
              <a:t> index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78885" y="6021424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Texton</a:t>
            </a:r>
            <a:r>
              <a:rPr lang="en-US" sz="1200" dirty="0"/>
              <a:t> index</a:t>
            </a:r>
          </a:p>
        </p:txBody>
      </p:sp>
      <p:sp>
        <p:nvSpPr>
          <p:cNvPr id="44" name="TextBox 43"/>
          <p:cNvSpPr txBox="1"/>
          <p:nvPr/>
        </p:nvSpPr>
        <p:spPr>
          <a:xfrm rot="16200000">
            <a:off x="6158323" y="4805792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sp>
        <p:nvSpPr>
          <p:cNvPr id="45" name="TextBox 44"/>
          <p:cNvSpPr txBox="1"/>
          <p:nvPr/>
        </p:nvSpPr>
        <p:spPr>
          <a:xfrm rot="16200000">
            <a:off x="7494200" y="4805792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934200" y="325396"/>
            <a:ext cx="4114800" cy="2321727"/>
            <a:chOff x="5410200" y="325395"/>
            <a:chExt cx="4114800" cy="2321727"/>
          </a:xfrm>
        </p:grpSpPr>
        <p:sp>
          <p:nvSpPr>
            <p:cNvPr id="24" name="Rectangle 6"/>
            <p:cNvSpPr txBox="1">
              <a:spLocks noChangeArrowheads="1"/>
            </p:cNvSpPr>
            <p:nvPr/>
          </p:nvSpPr>
          <p:spPr bwMode="auto">
            <a:xfrm>
              <a:off x="5410200" y="1447800"/>
              <a:ext cx="4114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endParaRPr lang="en-US" sz="2200" kern="0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346988" y="1953429"/>
              <a:ext cx="701040" cy="453207"/>
              <a:chOff x="7346988" y="1953429"/>
              <a:chExt cx="701040" cy="453207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7346988" y="2378448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latin typeface="Arial" charset="0"/>
                  <a:cs typeface="Arial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74993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76517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9565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latin typeface="Arial" charset="0"/>
                  <a:cs typeface="Arial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7796895" y="1953429"/>
                <a:ext cx="91440" cy="43891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latin typeface="Arial" charset="0"/>
                  <a:cs typeface="Arial" charset="0"/>
                </a:endParaRPr>
              </a:p>
            </p:txBody>
          </p:sp>
        </p:grpSp>
        <p:cxnSp>
          <p:nvCxnSpPr>
            <p:cNvPr id="36" name="Straight Arrow Connector 35"/>
            <p:cNvCxnSpPr/>
            <p:nvPr/>
          </p:nvCxnSpPr>
          <p:spPr bwMode="auto">
            <a:xfrm rot="16200000" flipH="1">
              <a:off x="7796071" y="1947692"/>
              <a:ext cx="4797" cy="9226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6122599" y="1264029"/>
              <a:ext cx="2154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Count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46988" y="2370123"/>
              <a:ext cx="2154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Texton</a:t>
              </a:r>
              <a:r>
                <a:rPr lang="en-US" sz="1200" dirty="0"/>
                <a:t> index</a:t>
              </a:r>
            </a:p>
          </p:txBody>
        </p:sp>
      </p:grp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z="1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4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9" grpId="0"/>
      <p:bldP spid="42" grpId="0"/>
      <p:bldP spid="44" grpId="0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t="28284" r="34130" b="16247"/>
          <a:stretch/>
        </p:blipFill>
        <p:spPr bwMode="auto">
          <a:xfrm>
            <a:off x="3395701" y="1484784"/>
            <a:ext cx="5347253" cy="401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2819636" y="1534175"/>
            <a:ext cx="1692188" cy="814705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  <a:cs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524000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z="1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35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77" name="Picture 7" descr="C:\Documents and Settings\grauman\Desktop\firstbytes\nnex\inters_nn16.jpg"/>
          <p:cNvPicPr>
            <a:picLocks noChangeAspect="1" noChangeArrowheads="1"/>
          </p:cNvPicPr>
          <p:nvPr/>
        </p:nvPicPr>
        <p:blipFill>
          <a:blip r:embed="rId3"/>
          <a:srcRect l="24918" t="40463" r="9915" b="48036"/>
          <a:stretch>
            <a:fillRect/>
          </a:stretch>
        </p:blipFill>
        <p:spPr bwMode="auto">
          <a:xfrm>
            <a:off x="1563688" y="1554164"/>
            <a:ext cx="9104312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78" name="Title 1"/>
          <p:cNvSpPr>
            <a:spLocks noGrp="1"/>
          </p:cNvSpPr>
          <p:nvPr>
            <p:ph type="title"/>
          </p:nvPr>
        </p:nvSpPr>
        <p:spPr>
          <a:xfrm>
            <a:off x="1981200" y="10636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Pixel properties vs. neighborhood properties</a:t>
            </a:r>
          </a:p>
        </p:txBody>
      </p:sp>
      <p:pic>
        <p:nvPicPr>
          <p:cNvPr id="382980" name="Picture 14" descr="C:\Documents and Settings\grauman\Desktop\firstbytes\nnex\inters_nn69.jpg"/>
          <p:cNvPicPr>
            <a:picLocks noChangeAspect="1" noChangeArrowheads="1"/>
          </p:cNvPicPr>
          <p:nvPr/>
        </p:nvPicPr>
        <p:blipFill>
          <a:blip r:embed="rId4"/>
          <a:srcRect l="25237" t="41315" r="9915" b="46513"/>
          <a:stretch>
            <a:fillRect/>
          </a:stretch>
        </p:blipFill>
        <p:spPr bwMode="auto">
          <a:xfrm>
            <a:off x="1524001" y="2881314"/>
            <a:ext cx="9174163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81" name="TextBox 7"/>
          <p:cNvSpPr txBox="1">
            <a:spLocks noChangeArrowheads="1"/>
          </p:cNvSpPr>
          <p:nvPr/>
        </p:nvSpPr>
        <p:spPr bwMode="auto">
          <a:xfrm>
            <a:off x="1970088" y="4487864"/>
            <a:ext cx="850741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These look very similar in terms of their color distributions (histograms).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latin typeface="Arial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How would their </a:t>
            </a:r>
            <a:r>
              <a:rPr lang="en-US" sz="2800" i="1" dirty="0">
                <a:solidFill>
                  <a:srgbClr val="000000"/>
                </a:solidFill>
                <a:latin typeface="Arial" charset="0"/>
              </a:rPr>
              <a:t>texture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 distributions compare?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524000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862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48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3390900" y="23622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67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7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60551" y="1639888"/>
            <a:ext cx="5148263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70C0"/>
                </a:solidFill>
              </a:rPr>
              <a:t>Detects spherical clusters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Assuming means can be computed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8797926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6862764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6767514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77200" y="6457950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 l="11868" t="41953" r="11375" b="30560"/>
          <a:stretch>
            <a:fillRect/>
          </a:stretch>
        </p:blipFill>
        <p:spPr bwMode="auto">
          <a:xfrm>
            <a:off x="2335213" y="1347788"/>
            <a:ext cx="7391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>
                <a:solidFill>
                  <a:srgbClr val="000000"/>
                </a:solidFill>
                <a:latin typeface="Arial" charset="0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5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4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905000" y="914400"/>
            <a:ext cx="8305800" cy="5257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/>
              <a:t>The mean shift algorithm seeks </a:t>
            </a:r>
            <a:r>
              <a:rPr lang="en-US" i="1"/>
              <a:t>modes</a:t>
            </a:r>
            <a:r>
              <a:rPr lang="en-US"/>
              <a:t> or local maxima of density in the feature space</a:t>
            </a:r>
          </a:p>
        </p:txBody>
      </p:sp>
      <p:sp>
        <p:nvSpPr>
          <p:cNvPr id="2253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algorithm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00201" y="2133600"/>
            <a:ext cx="8912225" cy="4114800"/>
            <a:chOff x="76200" y="2133600"/>
            <a:chExt cx="8912225" cy="4114800"/>
          </a:xfrm>
        </p:grpSpPr>
        <p:pic>
          <p:nvPicPr>
            <p:cNvPr id="2253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9"/>
            <a:stretch>
              <a:fillRect/>
            </a:stretch>
          </p:blipFill>
          <p:spPr bwMode="auto">
            <a:xfrm>
              <a:off x="76200" y="2954338"/>
              <a:ext cx="8912225" cy="329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3" name="TextBox 6"/>
            <p:cNvSpPr txBox="1">
              <a:spLocks noChangeArrowheads="1"/>
            </p:cNvSpPr>
            <p:nvPr/>
          </p:nvSpPr>
          <p:spPr bwMode="auto">
            <a:xfrm>
              <a:off x="1592263" y="2438400"/>
              <a:ext cx="10747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image</a:t>
              </a:r>
            </a:p>
          </p:txBody>
        </p:sp>
        <p:sp>
          <p:nvSpPr>
            <p:cNvPr id="22534" name="TextBox 7"/>
            <p:cNvSpPr txBox="1">
              <a:spLocks noChangeArrowheads="1"/>
            </p:cNvSpPr>
            <p:nvPr/>
          </p:nvSpPr>
          <p:spPr bwMode="auto">
            <a:xfrm>
              <a:off x="5203825" y="2133600"/>
              <a:ext cx="3178175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Feature space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(L*u*v* color values)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944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5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6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7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9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8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9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0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1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2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3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4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5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6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7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8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9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0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1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2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3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4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5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6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7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8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9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0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1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2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3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4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5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6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7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8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9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0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1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2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3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4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5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6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7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8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9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0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1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2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3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4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5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6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7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8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9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0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1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2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3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4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5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6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7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8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9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0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1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2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3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4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5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6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7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8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9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0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1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2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3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4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5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4114800" y="1524000"/>
            <a:ext cx="2819400" cy="2895600"/>
            <a:chOff x="3744" y="4464"/>
            <a:chExt cx="1776" cy="1824"/>
          </a:xfrm>
        </p:grpSpPr>
        <p:sp>
          <p:nvSpPr>
            <p:cNvPr id="2366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366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366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867400" y="2895600"/>
            <a:ext cx="457200" cy="457200"/>
            <a:chOff x="4486" y="3484"/>
            <a:chExt cx="288" cy="288"/>
          </a:xfrm>
        </p:grpSpPr>
        <p:sp>
          <p:nvSpPr>
            <p:cNvPr id="2365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6834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6169026" y="2103439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5521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5567363" y="3140076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55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3656" name="Rectangle 116"/>
          <p:cNvSpPr>
            <a:spLocks noChangeArrowheads="1"/>
          </p:cNvSpPr>
          <p:nvPr/>
        </p:nvSpPr>
        <p:spPr bwMode="auto">
          <a:xfrm>
            <a:off x="1644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Slide by Y. 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Ukrainitz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 &amp; B. 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Sarel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3" name="Slide Number Placeholder 1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1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3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4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5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6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7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8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9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0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1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2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3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4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5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6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7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8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9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0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1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2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3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4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5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6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7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8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9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9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0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1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2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3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4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5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6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7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8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9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0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1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2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3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4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5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6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7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8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9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0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1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2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3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4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5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6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7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8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9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0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1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2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3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4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5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6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7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8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9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0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1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2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3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4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5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6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7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8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9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4114800" y="1524000"/>
            <a:ext cx="2819400" cy="2895600"/>
            <a:chOff x="3744" y="4464"/>
            <a:chExt cx="1776" cy="1824"/>
          </a:xfrm>
        </p:grpSpPr>
        <p:sp>
          <p:nvSpPr>
            <p:cNvPr id="2468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468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468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867400" y="2895600"/>
            <a:ext cx="457200" cy="457200"/>
            <a:chOff x="4486" y="3484"/>
            <a:chExt cx="288" cy="288"/>
          </a:xfrm>
        </p:grpSpPr>
        <p:sp>
          <p:nvSpPr>
            <p:cNvPr id="2467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4672" name="AutoShape 106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4673" name="AutoShape 107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4674" name="AutoShape 108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24675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4676" name="Rectangle 112"/>
          <p:cNvSpPr>
            <a:spLocks noChangeArrowheads="1"/>
          </p:cNvSpPr>
          <p:nvPr/>
        </p:nvSpPr>
        <p:spPr bwMode="auto">
          <a:xfrm>
            <a:off x="1644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2299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5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6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7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6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7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8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9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0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1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2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3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4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5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6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7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8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9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0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1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2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3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4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5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6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7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8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9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0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1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2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3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4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5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6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7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8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9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0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1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2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3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4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5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6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7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8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9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0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1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2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3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4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5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6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7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8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9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0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1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2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3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4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5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6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7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8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9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0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1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2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3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4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5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6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7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8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9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0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1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2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3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5694" name="Group 96"/>
          <p:cNvGrpSpPr>
            <a:grpSpLocks/>
          </p:cNvGrpSpPr>
          <p:nvPr/>
        </p:nvGrpSpPr>
        <p:grpSpPr bwMode="auto">
          <a:xfrm>
            <a:off x="4691063" y="1676400"/>
            <a:ext cx="2819400" cy="2895600"/>
            <a:chOff x="3744" y="4464"/>
            <a:chExt cx="1776" cy="1824"/>
          </a:xfrm>
        </p:grpSpPr>
        <p:sp>
          <p:nvSpPr>
            <p:cNvPr id="2570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570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570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5695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5696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5697" name="AutoShape 104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6553200" y="3200400"/>
            <a:ext cx="457200" cy="457200"/>
            <a:chOff x="4486" y="3484"/>
            <a:chExt cx="288" cy="288"/>
          </a:xfrm>
        </p:grpSpPr>
        <p:sp>
          <p:nvSpPr>
            <p:cNvPr id="2570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6089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70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5701" name="Rectangle 113"/>
          <p:cNvSpPr>
            <a:spLocks noChangeArrowheads="1"/>
          </p:cNvSpPr>
          <p:nvPr/>
        </p:nvSpPr>
        <p:spPr bwMode="auto">
          <a:xfrm>
            <a:off x="1644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90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8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9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0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3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4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5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6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8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9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0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1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2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3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6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7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8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9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0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1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2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3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4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5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6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7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8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9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0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1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2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3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4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5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6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7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8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9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0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1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2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3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4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5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6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7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8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9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0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1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2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3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4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5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6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7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8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9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0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1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2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3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4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5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6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7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8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9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0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1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2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3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4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5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6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7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8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9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0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1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2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3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4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5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6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7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4691063" y="1676400"/>
            <a:ext cx="2819400" cy="2895600"/>
            <a:chOff x="3744" y="4464"/>
            <a:chExt cx="1776" cy="1824"/>
          </a:xfrm>
        </p:grpSpPr>
        <p:sp>
          <p:nvSpPr>
            <p:cNvPr id="26728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6729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6730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1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2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6719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6720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6721" name="AutoShape 104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6553200" y="3200400"/>
            <a:ext cx="457200" cy="457200"/>
            <a:chOff x="4486" y="3484"/>
            <a:chExt cx="288" cy="288"/>
          </a:xfrm>
        </p:grpSpPr>
        <p:sp>
          <p:nvSpPr>
            <p:cNvPr id="26725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6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7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672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6724" name="Rectangle 113"/>
          <p:cNvSpPr>
            <a:spLocks noChangeArrowheads="1"/>
          </p:cNvSpPr>
          <p:nvPr/>
        </p:nvSpPr>
        <p:spPr bwMode="auto">
          <a:xfrm>
            <a:off x="1644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566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1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2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3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4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5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6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7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8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6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7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8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9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0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2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3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4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5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6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7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8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9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0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1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2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3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4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5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6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7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8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9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0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1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2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3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4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5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6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7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8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9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0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1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2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3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4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5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6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7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8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9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0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1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2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3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4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5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6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7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8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9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0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1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2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3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4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5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6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7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8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9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0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1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2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3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4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5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6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7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8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9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0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1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7742" name="Group 96"/>
          <p:cNvGrpSpPr>
            <a:grpSpLocks/>
          </p:cNvGrpSpPr>
          <p:nvPr/>
        </p:nvGrpSpPr>
        <p:grpSpPr bwMode="auto">
          <a:xfrm>
            <a:off x="5365750" y="1981200"/>
            <a:ext cx="2819400" cy="2895600"/>
            <a:chOff x="3744" y="4464"/>
            <a:chExt cx="1776" cy="1824"/>
          </a:xfrm>
        </p:grpSpPr>
        <p:sp>
          <p:nvSpPr>
            <p:cNvPr id="2775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775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775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7743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7744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7745" name="AutoShape 104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6913563" y="3265488"/>
            <a:ext cx="457200" cy="457200"/>
            <a:chOff x="4486" y="3484"/>
            <a:chExt cx="288" cy="288"/>
          </a:xfrm>
        </p:grpSpPr>
        <p:sp>
          <p:nvSpPr>
            <p:cNvPr id="2775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6804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8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7749" name="Rectangle 113"/>
          <p:cNvSpPr>
            <a:spLocks noChangeArrowheads="1"/>
          </p:cNvSpPr>
          <p:nvPr/>
        </p:nvSpPr>
        <p:spPr bwMode="auto">
          <a:xfrm>
            <a:off x="1644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2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3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5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6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7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8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9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0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1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2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3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4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5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6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7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8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9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0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1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2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3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4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5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6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7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8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9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0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1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2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3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4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5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6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7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8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9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0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1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2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3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4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5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6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7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8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9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0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1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2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3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4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5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6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7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8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9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0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1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2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3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4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5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6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7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8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9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0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1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2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3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4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5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6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7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8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9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0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1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2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3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4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5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5365750" y="1981200"/>
            <a:ext cx="2819400" cy="2895600"/>
            <a:chOff x="3744" y="4464"/>
            <a:chExt cx="1776" cy="1824"/>
          </a:xfrm>
        </p:grpSpPr>
        <p:sp>
          <p:nvSpPr>
            <p:cNvPr id="28776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8777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8778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79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80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8767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8768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8769" name="AutoShape 104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6913563" y="3265488"/>
            <a:ext cx="457200" cy="457200"/>
            <a:chOff x="4486" y="3484"/>
            <a:chExt cx="288" cy="288"/>
          </a:xfrm>
        </p:grpSpPr>
        <p:sp>
          <p:nvSpPr>
            <p:cNvPr id="28773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4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5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8771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8772" name="Rectangle 112"/>
          <p:cNvSpPr>
            <a:spLocks noChangeArrowheads="1"/>
          </p:cNvSpPr>
          <p:nvPr/>
        </p:nvSpPr>
        <p:spPr bwMode="auto">
          <a:xfrm>
            <a:off x="1644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5406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699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0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2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3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4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5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6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7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0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1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2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3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4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5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8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9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0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1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2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3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4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5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6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7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8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9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0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1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2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3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4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5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6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7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8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9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0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1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2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3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4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5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6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7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8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9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0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1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2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3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4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5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6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7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8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9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0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1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2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3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4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5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6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7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8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9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0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1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2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3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4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5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6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7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8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9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0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1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2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3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4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5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6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7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8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9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9790" name="Group 96"/>
          <p:cNvGrpSpPr>
            <a:grpSpLocks/>
          </p:cNvGrpSpPr>
          <p:nvPr/>
        </p:nvGrpSpPr>
        <p:grpSpPr bwMode="auto">
          <a:xfrm>
            <a:off x="5735638" y="2047875"/>
            <a:ext cx="2819400" cy="2895600"/>
            <a:chOff x="3744" y="4464"/>
            <a:chExt cx="1776" cy="1824"/>
          </a:xfrm>
        </p:grpSpPr>
        <p:sp>
          <p:nvSpPr>
            <p:cNvPr id="2979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980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980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9791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9792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6913563" y="3265488"/>
            <a:ext cx="457200" cy="457200"/>
            <a:chOff x="4486" y="3484"/>
            <a:chExt cx="288" cy="288"/>
          </a:xfrm>
        </p:grpSpPr>
        <p:sp>
          <p:nvSpPr>
            <p:cNvPr id="29796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7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8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9794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9795" name="Rectangle 111"/>
          <p:cNvSpPr>
            <a:spLocks noChangeArrowheads="1"/>
          </p:cNvSpPr>
          <p:nvPr/>
        </p:nvSpPr>
        <p:spPr bwMode="auto">
          <a:xfrm>
            <a:off x="1644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8" name="Slide Number Placeholder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11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 dirty="0"/>
              <a:t>Attraction basin: the region for which all trajectories lead to the same mode</a:t>
            </a:r>
          </a:p>
        </p:txBody>
      </p:sp>
      <p:grpSp>
        <p:nvGrpSpPr>
          <p:cNvPr id="30723" name="Group 32"/>
          <p:cNvGrpSpPr>
            <a:grpSpLocks/>
          </p:cNvGrpSpPr>
          <p:nvPr/>
        </p:nvGrpSpPr>
        <p:grpSpPr bwMode="auto">
          <a:xfrm>
            <a:off x="3505200" y="3048001"/>
            <a:ext cx="5257800" cy="3057525"/>
            <a:chOff x="1776" y="1965"/>
            <a:chExt cx="2064" cy="1200"/>
          </a:xfrm>
        </p:grpSpPr>
        <p:grpSp>
          <p:nvGrpSpPr>
            <p:cNvPr id="30726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30747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8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727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30745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6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728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29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0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1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2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3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4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5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6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7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8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9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0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1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2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3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4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0724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30725" name="Rectangle 33"/>
          <p:cNvSpPr>
            <a:spLocks noChangeArrowheads="1"/>
          </p:cNvSpPr>
          <p:nvPr/>
        </p:nvSpPr>
        <p:spPr bwMode="auto">
          <a:xfrm>
            <a:off x="1644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676400" y="914400"/>
            <a:ext cx="8763000" cy="2590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dirty="0"/>
              <a:t>Find features (color, gradients, texture, etc)</a:t>
            </a:r>
          </a:p>
          <a:p>
            <a:pPr marL="533400" indent="-533400">
              <a:buFontTx/>
              <a:buChar char="•"/>
            </a:pPr>
            <a:r>
              <a:rPr lang="en-US" dirty="0"/>
              <a:t>Initialize windows at individual feature points</a:t>
            </a:r>
          </a:p>
          <a:p>
            <a:pPr marL="533400" indent="-533400">
              <a:buFontTx/>
              <a:buChar char="•"/>
            </a:pPr>
            <a:r>
              <a:rPr lang="en-US" dirty="0"/>
              <a:t>Perform mean shift for each window until convergence</a:t>
            </a:r>
          </a:p>
          <a:p>
            <a:pPr marL="533400" indent="-533400">
              <a:buFontTx/>
              <a:buChar char="•"/>
            </a:pPr>
            <a:r>
              <a:rPr lang="en-US" dirty="0"/>
              <a:t>Merge windows that end up near the same “peak” or mode</a:t>
            </a:r>
          </a:p>
          <a:p>
            <a:pPr marL="533400" indent="-533400">
              <a:buFontTx/>
              <a:buChar char="•"/>
            </a:pPr>
            <a:endParaRPr lang="en-US" dirty="0"/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clustering/segmentation</a:t>
            </a:r>
          </a:p>
        </p:txBody>
      </p:sp>
      <p:pic>
        <p:nvPicPr>
          <p:cNvPr id="317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8"/>
          <a:stretch>
            <a:fillRect/>
          </a:stretch>
        </p:blipFill>
        <p:spPr bwMode="auto">
          <a:xfrm>
            <a:off x="5578476" y="2660650"/>
            <a:ext cx="49371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4" b="13559"/>
          <a:stretch>
            <a:fillRect/>
          </a:stretch>
        </p:blipFill>
        <p:spPr bwMode="auto">
          <a:xfrm>
            <a:off x="1685926" y="3194051"/>
            <a:ext cx="3876675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384301"/>
            <a:ext cx="843528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A key feature of the human visual system is that context affects how things are perceived</a:t>
            </a:r>
          </a:p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something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36004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10255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9906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3614737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2438400" y="6110288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327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segmentation results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49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95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2279576" y="80628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/>
              <a:t>Mean shift segmentation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2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Mean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23318"/>
            <a:ext cx="8229600" cy="4525963"/>
          </a:xfrm>
        </p:spPr>
        <p:txBody>
          <a:bodyPr/>
          <a:lstStyle/>
          <a:p>
            <a:pPr eaLnBrk="1" hangingPunct="1"/>
            <a:r>
              <a:rPr lang="en-US" u="sng" dirty="0"/>
              <a:t>Pros</a:t>
            </a:r>
            <a:r>
              <a:rPr lang="en-US" dirty="0"/>
              <a:t>:</a:t>
            </a:r>
          </a:p>
          <a:p>
            <a:pPr lvl="1" eaLnBrk="1" hangingPunct="1"/>
            <a:r>
              <a:rPr lang="en-US" dirty="0"/>
              <a:t>Does not assume shape on clusters</a:t>
            </a:r>
          </a:p>
          <a:p>
            <a:pPr lvl="1" eaLnBrk="1" hangingPunct="1"/>
            <a:r>
              <a:rPr lang="en-US" dirty="0"/>
              <a:t>One parameter choice (window size)</a:t>
            </a:r>
          </a:p>
          <a:p>
            <a:pPr lvl="1" eaLnBrk="1" hangingPunct="1"/>
            <a:r>
              <a:rPr lang="en-US" dirty="0"/>
              <a:t>Generic technique</a:t>
            </a:r>
          </a:p>
          <a:p>
            <a:pPr lvl="1" eaLnBrk="1" hangingPunct="1"/>
            <a:r>
              <a:rPr lang="en-US" dirty="0"/>
              <a:t>Find multiple modes</a:t>
            </a:r>
          </a:p>
          <a:p>
            <a:pPr eaLnBrk="1" hangingPunct="1"/>
            <a:r>
              <a:rPr lang="en-US" u="sng" dirty="0"/>
              <a:t>Cons</a:t>
            </a:r>
            <a:r>
              <a:rPr lang="en-US" dirty="0"/>
              <a:t>:</a:t>
            </a:r>
          </a:p>
          <a:p>
            <a:pPr lvl="1" eaLnBrk="1" hangingPunct="1"/>
            <a:r>
              <a:rPr lang="en-US" dirty="0"/>
              <a:t>Selection of window size</a:t>
            </a:r>
          </a:p>
          <a:p>
            <a:pPr lvl="1" eaLnBrk="1" hangingPunct="1"/>
            <a:r>
              <a:rPr lang="en-US" dirty="0"/>
              <a:t>Does not scale well with dimension of feature space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524000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BF7AA1-036F-43AA-99CC-D7DC9D7664E0}" type="slidenum">
              <a:rPr lang="x-none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2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63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3390900" y="29718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1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reeform 2"/>
          <p:cNvSpPr>
            <a:spLocks/>
          </p:cNvSpPr>
          <p:nvPr/>
        </p:nvSpPr>
        <p:spPr bwMode="auto">
          <a:xfrm rot="5400000" flipH="1" flipV="1">
            <a:off x="4000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59" name="Freeform 3"/>
          <p:cNvSpPr>
            <a:spLocks/>
          </p:cNvSpPr>
          <p:nvPr/>
        </p:nvSpPr>
        <p:spPr bwMode="auto">
          <a:xfrm>
            <a:off x="4953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60" name="Line 4"/>
          <p:cNvSpPr>
            <a:spLocks noChangeShapeType="1"/>
          </p:cNvSpPr>
          <p:nvPr/>
        </p:nvSpPr>
        <p:spPr bwMode="auto">
          <a:xfrm flipV="1">
            <a:off x="4114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>
            <a:off x="4114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>
            <a:off x="4953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4856164" y="1660526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FF"/>
                </a:solidFill>
                <a:latin typeface="Arial" charset="0"/>
              </a:rPr>
              <a:t>q</a:t>
            </a:r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V="1">
            <a:off x="4114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V="1">
            <a:off x="4114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 flipH="1" flipV="1">
            <a:off x="3276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 flipH="1">
            <a:off x="3276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 flipH="1">
            <a:off x="3276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>
            <a:off x="4114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>
            <a:off x="4114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>
            <a:off x="4114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72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Images as graphs</a:t>
            </a:r>
          </a:p>
        </p:txBody>
      </p:sp>
      <p:sp>
        <p:nvSpPr>
          <p:cNvPr id="70673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1600200" y="3810000"/>
            <a:ext cx="8839200" cy="2590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i="1" dirty="0"/>
              <a:t>Fully-connected</a:t>
            </a:r>
            <a:r>
              <a:rPr lang="en-US" dirty="0"/>
              <a:t> graph</a:t>
            </a:r>
          </a:p>
          <a:p>
            <a:pPr lvl="1" eaLnBrk="1" hangingPunct="1"/>
            <a:r>
              <a:rPr lang="en-US" dirty="0"/>
              <a:t>node (vertex) for every pixel</a:t>
            </a:r>
          </a:p>
          <a:p>
            <a:pPr lvl="1" eaLnBrk="1" hangingPunct="1"/>
            <a:r>
              <a:rPr lang="en-US" dirty="0"/>
              <a:t>link between </a:t>
            </a:r>
            <a:r>
              <a:rPr lang="en-US" i="1" dirty="0"/>
              <a:t>every</a:t>
            </a:r>
            <a:r>
              <a:rPr lang="en-US" dirty="0"/>
              <a:t> pair of pixels, </a:t>
            </a:r>
            <a:r>
              <a:rPr lang="en-US" b="1" dirty="0" err="1">
                <a:solidFill>
                  <a:schemeClr val="folHlink"/>
                </a:solidFill>
              </a:rPr>
              <a:t>p</a:t>
            </a:r>
            <a:r>
              <a:rPr lang="en-US" dirty="0" err="1"/>
              <a:t>,</a:t>
            </a:r>
            <a:r>
              <a:rPr lang="en-US" b="1" dirty="0" err="1">
                <a:solidFill>
                  <a:schemeClr val="folHlink"/>
                </a:solidFill>
              </a:rPr>
              <a:t>q</a:t>
            </a:r>
            <a:endParaRPr lang="en-US" b="1" dirty="0">
              <a:solidFill>
                <a:schemeClr val="folHlink"/>
              </a:solidFill>
            </a:endParaRPr>
          </a:p>
          <a:p>
            <a:pPr lvl="1" eaLnBrk="1" hangingPunct="1"/>
            <a:r>
              <a:rPr lang="en-US" dirty="0"/>
              <a:t>affinity weight </a:t>
            </a:r>
            <a:r>
              <a:rPr lang="en-US" b="1" dirty="0" err="1">
                <a:solidFill>
                  <a:srgbClr val="FF0000"/>
                </a:solidFill>
              </a:rPr>
              <a:t>w</a:t>
            </a:r>
            <a:r>
              <a:rPr lang="en-US" b="1" baseline="-25000" dirty="0" err="1">
                <a:solidFill>
                  <a:srgbClr val="FF0000"/>
                </a:solidFill>
              </a:rPr>
              <a:t>pq</a:t>
            </a:r>
            <a:r>
              <a:rPr lang="en-US" dirty="0"/>
              <a:t> for each link (edge)</a:t>
            </a:r>
          </a:p>
          <a:p>
            <a:pPr lvl="2" eaLnBrk="1" hangingPunct="1"/>
            <a:r>
              <a:rPr lang="en-US" b="1" dirty="0" err="1">
                <a:solidFill>
                  <a:srgbClr val="FF0000"/>
                </a:solidFill>
              </a:rPr>
              <a:t>w</a:t>
            </a:r>
            <a:r>
              <a:rPr lang="en-US" b="1" baseline="-25000" dirty="0" err="1">
                <a:solidFill>
                  <a:srgbClr val="FF0000"/>
                </a:solidFill>
              </a:rPr>
              <a:t>pq</a:t>
            </a:r>
            <a:r>
              <a:rPr lang="en-US" dirty="0"/>
              <a:t> measures </a:t>
            </a:r>
            <a:r>
              <a:rPr lang="en-US" i="1" dirty="0"/>
              <a:t>similarity</a:t>
            </a:r>
          </a:p>
          <a:p>
            <a:pPr lvl="3" eaLnBrk="1" hangingPunct="1"/>
            <a:r>
              <a:rPr lang="en-US" dirty="0"/>
              <a:t>similarity is </a:t>
            </a:r>
            <a:r>
              <a:rPr lang="en-US" i="1" dirty="0"/>
              <a:t>inversely proportional</a:t>
            </a:r>
            <a:r>
              <a:rPr lang="en-US" dirty="0"/>
              <a:t> to difference (</a:t>
            </a:r>
            <a:r>
              <a:rPr lang="en-US" dirty="0" err="1"/>
              <a:t>color+position</a:t>
            </a:r>
            <a:r>
              <a:rPr lang="en-US" dirty="0"/>
              <a:t>…)</a:t>
            </a:r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4044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5" name="Oval 19"/>
          <p:cNvSpPr>
            <a:spLocks noChangeArrowheads="1"/>
          </p:cNvSpPr>
          <p:nvPr/>
        </p:nvSpPr>
        <p:spPr bwMode="auto">
          <a:xfrm>
            <a:off x="4044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6" name="Oval 20"/>
          <p:cNvSpPr>
            <a:spLocks noChangeArrowheads="1"/>
          </p:cNvSpPr>
          <p:nvPr/>
        </p:nvSpPr>
        <p:spPr bwMode="auto">
          <a:xfrm>
            <a:off x="4887914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7" name="Oval 21"/>
          <p:cNvSpPr>
            <a:spLocks noChangeArrowheads="1"/>
          </p:cNvSpPr>
          <p:nvPr/>
        </p:nvSpPr>
        <p:spPr bwMode="auto">
          <a:xfrm>
            <a:off x="4044950" y="3287714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8" name="Oval 22"/>
          <p:cNvSpPr>
            <a:spLocks noChangeArrowheads="1"/>
          </p:cNvSpPr>
          <p:nvPr/>
        </p:nvSpPr>
        <p:spPr bwMode="auto">
          <a:xfrm>
            <a:off x="3200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79" name="Oval 23"/>
          <p:cNvSpPr>
            <a:spLocks noChangeArrowheads="1"/>
          </p:cNvSpPr>
          <p:nvPr/>
        </p:nvSpPr>
        <p:spPr bwMode="auto">
          <a:xfrm>
            <a:off x="4887914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80" name="Oval 24"/>
          <p:cNvSpPr>
            <a:spLocks noChangeArrowheads="1"/>
          </p:cNvSpPr>
          <p:nvPr/>
        </p:nvSpPr>
        <p:spPr bwMode="auto">
          <a:xfrm>
            <a:off x="4887914" y="3287714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81" name="Oval 25"/>
          <p:cNvSpPr>
            <a:spLocks noChangeArrowheads="1"/>
          </p:cNvSpPr>
          <p:nvPr/>
        </p:nvSpPr>
        <p:spPr bwMode="auto">
          <a:xfrm>
            <a:off x="3200400" y="3287714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82" name="Oval 26"/>
          <p:cNvSpPr>
            <a:spLocks noChangeArrowheads="1"/>
          </p:cNvSpPr>
          <p:nvPr/>
        </p:nvSpPr>
        <p:spPr bwMode="auto">
          <a:xfrm>
            <a:off x="3200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83" name="Text Box 27"/>
          <p:cNvSpPr txBox="1">
            <a:spLocks noChangeArrowheads="1"/>
          </p:cNvSpPr>
          <p:nvPr/>
        </p:nvSpPr>
        <p:spPr bwMode="auto">
          <a:xfrm>
            <a:off x="4038600" y="2498726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FF"/>
                </a:solidFill>
                <a:latin typeface="Arial" charset="0"/>
              </a:rPr>
              <a:t>p</a:t>
            </a:r>
          </a:p>
        </p:txBody>
      </p:sp>
      <p:sp>
        <p:nvSpPr>
          <p:cNvPr id="70684" name="Text Box 28"/>
          <p:cNvSpPr txBox="1">
            <a:spLocks noChangeArrowheads="1"/>
          </p:cNvSpPr>
          <p:nvPr/>
        </p:nvSpPr>
        <p:spPr bwMode="auto">
          <a:xfrm>
            <a:off x="4419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FF0000"/>
                </a:solidFill>
                <a:latin typeface="Arial" charset="0"/>
              </a:rPr>
              <a:t>w</a:t>
            </a:r>
            <a:r>
              <a:rPr lang="en-US" sz="2000" b="1" baseline="-25000">
                <a:solidFill>
                  <a:srgbClr val="FF0000"/>
                </a:solidFill>
                <a:latin typeface="Arial" charset="0"/>
              </a:rPr>
              <a:t>pq</a:t>
            </a:r>
          </a:p>
        </p:txBody>
      </p:sp>
      <p:sp>
        <p:nvSpPr>
          <p:cNvPr id="70685" name="Line 29"/>
          <p:cNvSpPr>
            <a:spLocks noChangeShapeType="1"/>
          </p:cNvSpPr>
          <p:nvPr/>
        </p:nvSpPr>
        <p:spPr bwMode="auto">
          <a:xfrm>
            <a:off x="3276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86" name="Line 30"/>
          <p:cNvSpPr>
            <a:spLocks noChangeShapeType="1"/>
          </p:cNvSpPr>
          <p:nvPr/>
        </p:nvSpPr>
        <p:spPr bwMode="auto">
          <a:xfrm>
            <a:off x="3276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87" name="Line 31"/>
          <p:cNvSpPr>
            <a:spLocks noChangeShapeType="1"/>
          </p:cNvSpPr>
          <p:nvPr/>
        </p:nvSpPr>
        <p:spPr bwMode="auto">
          <a:xfrm>
            <a:off x="3276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88" name="Line 32"/>
          <p:cNvSpPr>
            <a:spLocks noChangeShapeType="1"/>
          </p:cNvSpPr>
          <p:nvPr/>
        </p:nvSpPr>
        <p:spPr bwMode="auto">
          <a:xfrm flipH="1">
            <a:off x="4114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89" name="Line 33"/>
          <p:cNvSpPr>
            <a:spLocks noChangeShapeType="1"/>
          </p:cNvSpPr>
          <p:nvPr/>
        </p:nvSpPr>
        <p:spPr bwMode="auto">
          <a:xfrm>
            <a:off x="4953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90" name="Line 34"/>
          <p:cNvSpPr>
            <a:spLocks noChangeShapeType="1"/>
          </p:cNvSpPr>
          <p:nvPr/>
        </p:nvSpPr>
        <p:spPr bwMode="auto">
          <a:xfrm>
            <a:off x="3276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91" name="Line 35"/>
          <p:cNvSpPr>
            <a:spLocks noChangeShapeType="1"/>
          </p:cNvSpPr>
          <p:nvPr/>
        </p:nvSpPr>
        <p:spPr bwMode="auto">
          <a:xfrm>
            <a:off x="3276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92" name="Line 36"/>
          <p:cNvSpPr>
            <a:spLocks noChangeShapeType="1"/>
          </p:cNvSpPr>
          <p:nvPr/>
        </p:nvSpPr>
        <p:spPr bwMode="auto">
          <a:xfrm flipH="1">
            <a:off x="3276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93" name="Line 37"/>
          <p:cNvSpPr>
            <a:spLocks noChangeShapeType="1"/>
          </p:cNvSpPr>
          <p:nvPr/>
        </p:nvSpPr>
        <p:spPr bwMode="auto">
          <a:xfrm>
            <a:off x="4114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94" name="Line 38"/>
          <p:cNvSpPr>
            <a:spLocks noChangeShapeType="1"/>
          </p:cNvSpPr>
          <p:nvPr/>
        </p:nvSpPr>
        <p:spPr bwMode="auto">
          <a:xfrm>
            <a:off x="3276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95" name="Line 39"/>
          <p:cNvSpPr>
            <a:spLocks noChangeShapeType="1"/>
          </p:cNvSpPr>
          <p:nvPr/>
        </p:nvSpPr>
        <p:spPr bwMode="auto">
          <a:xfrm flipV="1">
            <a:off x="3276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96" name="Line 40"/>
          <p:cNvSpPr>
            <a:spLocks noChangeShapeType="1"/>
          </p:cNvSpPr>
          <p:nvPr/>
        </p:nvSpPr>
        <p:spPr bwMode="auto">
          <a:xfrm flipH="1" flipV="1">
            <a:off x="3276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97" name="Line 41"/>
          <p:cNvSpPr>
            <a:spLocks noChangeShapeType="1"/>
          </p:cNvSpPr>
          <p:nvPr/>
        </p:nvSpPr>
        <p:spPr bwMode="auto">
          <a:xfrm flipV="1">
            <a:off x="3276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98" name="Freeform 42"/>
          <p:cNvSpPr>
            <a:spLocks/>
          </p:cNvSpPr>
          <p:nvPr/>
        </p:nvSpPr>
        <p:spPr bwMode="auto">
          <a:xfrm flipH="1">
            <a:off x="3048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99" name="Freeform 43"/>
          <p:cNvSpPr>
            <a:spLocks/>
          </p:cNvSpPr>
          <p:nvPr/>
        </p:nvSpPr>
        <p:spPr bwMode="auto">
          <a:xfrm rot="16200000" flipH="1">
            <a:off x="4000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0700" name="Picture 44" descr="tiger_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1133476"/>
            <a:ext cx="25336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7486650" y="2200275"/>
            <a:ext cx="457200" cy="533400"/>
            <a:chOff x="2592" y="1488"/>
            <a:chExt cx="288" cy="336"/>
          </a:xfrm>
        </p:grpSpPr>
        <p:sp>
          <p:nvSpPr>
            <p:cNvPr id="70704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0705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cxnSp>
          <p:nvCxnSpPr>
            <p:cNvPr id="70706" name="AutoShape 48"/>
            <p:cNvCxnSpPr>
              <a:cxnSpLocks noChangeShapeType="1"/>
              <a:stCxn id="70704" idx="0"/>
              <a:endCxn id="70705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</p:cxnSp>
      </p:grpSp>
      <p:sp>
        <p:nvSpPr>
          <p:cNvPr id="70702" name="Text Box 49"/>
          <p:cNvSpPr txBox="1">
            <a:spLocks noChangeArrowheads="1"/>
          </p:cNvSpPr>
          <p:nvPr/>
        </p:nvSpPr>
        <p:spPr bwMode="auto">
          <a:xfrm>
            <a:off x="7639050" y="2286001"/>
            <a:ext cx="609600" cy="461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rgbClr val="FFFF00"/>
                </a:solidFill>
                <a:latin typeface="Comic Sans MS" pitchFamily="66" charset="0"/>
              </a:rPr>
              <a:t>w</a:t>
            </a:r>
            <a:endParaRPr lang="en-US">
              <a:solidFill>
                <a:srgbClr val="FFFF00"/>
              </a:solidFill>
              <a:latin typeface="Comic Sans MS" pitchFamily="66" charset="0"/>
            </a:endParaRPr>
          </a:p>
        </p:txBody>
      </p:sp>
      <p:sp>
        <p:nvSpPr>
          <p:cNvPr id="70703" name="Text Box 50"/>
          <p:cNvSpPr txBox="1">
            <a:spLocks noChangeArrowheads="1"/>
          </p:cNvSpPr>
          <p:nvPr/>
        </p:nvSpPr>
        <p:spPr bwMode="auto">
          <a:xfrm>
            <a:off x="8950326" y="6553201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Source: Steve Seitz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0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3" grpId="0" build="p" bldLvl="3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1981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Measuring affinity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1981200" y="1311247"/>
            <a:ext cx="8229600" cy="4525963"/>
          </a:xfrm>
        </p:spPr>
        <p:txBody>
          <a:bodyPr/>
          <a:lstStyle/>
          <a:p>
            <a:pPr eaLnBrk="1" hangingPunct="1"/>
            <a:r>
              <a:rPr lang="en-US"/>
              <a:t>One possibility: 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/>
          <a:srcRect l="21718" t="51479" r="60997" b="43652"/>
          <a:stretch>
            <a:fillRect/>
          </a:stretch>
        </p:blipFill>
        <p:spPr bwMode="auto">
          <a:xfrm>
            <a:off x="3886200" y="2225646"/>
            <a:ext cx="44196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76400" y="3444846"/>
            <a:ext cx="2819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Small sigma: group only nearby points</a:t>
            </a:r>
          </a:p>
        </p:txBody>
      </p:sp>
      <p:pic>
        <p:nvPicPr>
          <p:cNvPr id="110596" name="Picture 4" descr="C:\DOCUME~1\grauman\LOCALS~1\Temp\_TSE6.tmp\_TS17A9.tmp\affinity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3368646"/>
            <a:ext cx="35052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3733800" y="4054446"/>
            <a:ext cx="1295400" cy="1219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>
            <a:off x="7658100" y="3787746"/>
            <a:ext cx="5334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229600" y="3444846"/>
            <a:ext cx="23622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Arial" charset="0"/>
              </a:rPr>
              <a:t>Large sigma: group distant points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524000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80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poi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Example: weighted graphs</a:t>
            </a:r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2084294" y="6027004"/>
            <a:ext cx="6629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Dimension of data points :  d = 2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Number of data points : N = 4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0" y="1916539"/>
            <a:ext cx="38862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Suppose we have a 4-pixel image </a:t>
            </a:r>
          </a:p>
          <a:p>
            <a:pPr marL="0" indent="0">
              <a:buNone/>
            </a:pPr>
            <a:r>
              <a:rPr lang="en-US" sz="2800" dirty="0"/>
              <a:t>    (i.e., a 2 x 2 matrix)</a:t>
            </a:r>
          </a:p>
          <a:p>
            <a:pPr marL="0" indent="0">
              <a:buNone/>
            </a:pPr>
            <a:endParaRPr lang="en-US" sz="2800" dirty="0"/>
          </a:p>
          <a:p>
            <a:pPr eaLnBrk="1" hangingPunct="1"/>
            <a:r>
              <a:rPr lang="en-US" sz="2800" dirty="0"/>
              <a:t>Each pixel described by 2 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5029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dimension 1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108467" y="29395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dimension 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20200" y="65502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230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2286000" y="5181601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for </a:t>
            </a:r>
            <a:r>
              <a:rPr lang="en-US" sz="2000" b="1" dirty="0" err="1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		D(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 = ||x</a:t>
            </a:r>
            <a:r>
              <a:rPr lang="en-US" sz="2000" b="1" baseline="-25000" dirty="0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- </a:t>
            </a:r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j</a:t>
            </a:r>
            <a:r>
              <a:rPr lang="en-US" sz="2000" b="1" dirty="0">
                <a:solidFill>
                  <a:srgbClr val="000000"/>
                </a:solidFill>
              </a:rPr>
              <a:t>||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end</a:t>
            </a:r>
          </a:p>
        </p:txBody>
      </p:sp>
      <p:grpSp>
        <p:nvGrpSpPr>
          <p:cNvPr id="30725" name="Group 12"/>
          <p:cNvGrpSpPr>
            <a:grpSpLocks/>
          </p:cNvGrpSpPr>
          <p:nvPr/>
        </p:nvGrpSpPr>
        <p:grpSpPr bwMode="auto">
          <a:xfrm>
            <a:off x="1219200" y="1219200"/>
            <a:ext cx="5334000" cy="4000500"/>
            <a:chOff x="0" y="816"/>
            <a:chExt cx="3360" cy="2520"/>
          </a:xfrm>
        </p:grpSpPr>
        <p:pic>
          <p:nvPicPr>
            <p:cNvPr id="30736" name="Picture 5" descr="raysfromx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6"/>
              <a:ext cx="3360" cy="2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7" name="Text Box 7"/>
            <p:cNvSpPr txBox="1">
              <a:spLocks noChangeArrowheads="1"/>
            </p:cNvSpPr>
            <p:nvPr/>
          </p:nvSpPr>
          <p:spPr bwMode="auto">
            <a:xfrm>
              <a:off x="2592" y="175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</a:rPr>
                <a:t>0.24</a:t>
              </a:r>
            </a:p>
          </p:txBody>
        </p:sp>
        <p:sp>
          <p:nvSpPr>
            <p:cNvPr id="30738" name="Text Box 8"/>
            <p:cNvSpPr txBox="1">
              <a:spLocks noChangeArrowheads="1"/>
            </p:cNvSpPr>
            <p:nvPr/>
          </p:nvSpPr>
          <p:spPr bwMode="auto">
            <a:xfrm>
              <a:off x="2304" y="993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</a:rPr>
                <a:t>0.01</a:t>
              </a:r>
            </a:p>
          </p:txBody>
        </p:sp>
        <p:sp>
          <p:nvSpPr>
            <p:cNvPr id="30739" name="Text Box 9"/>
            <p:cNvSpPr txBox="1">
              <a:spLocks noChangeArrowheads="1"/>
            </p:cNvSpPr>
            <p:nvPr/>
          </p:nvSpPr>
          <p:spPr bwMode="auto">
            <a:xfrm>
              <a:off x="1200" y="1896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</a:rPr>
                <a:t>0.47</a:t>
              </a:r>
            </a:p>
          </p:txBody>
        </p:sp>
      </p:grpSp>
      <p:pic>
        <p:nvPicPr>
          <p:cNvPr id="49162" name="Picture 10" descr="distancem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7086600" y="1524001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67818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6324600" y="18288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D(1,:)=</a:t>
            </a:r>
          </a:p>
        </p:txBody>
      </p:sp>
      <p:sp>
        <p:nvSpPr>
          <p:cNvPr id="30729" name="Rectangle 14"/>
          <p:cNvSpPr>
            <a:spLocks noChangeArrowheads="1"/>
          </p:cNvSpPr>
          <p:nvPr/>
        </p:nvSpPr>
        <p:spPr bwMode="auto">
          <a:xfrm>
            <a:off x="80010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9167" name="Text Box 15"/>
          <p:cNvSpPr txBox="1">
            <a:spLocks noChangeArrowheads="1"/>
          </p:cNvSpPr>
          <p:nvPr/>
        </p:nvSpPr>
        <p:spPr bwMode="auto">
          <a:xfrm rot="2783831">
            <a:off x="6850857" y="1226344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D(:,1)=</a:t>
            </a:r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8077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0.24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49170" name="Text Box 18"/>
          <p:cNvSpPr txBox="1">
            <a:spLocks noChangeArrowheads="1"/>
          </p:cNvSpPr>
          <p:nvPr/>
        </p:nvSpPr>
        <p:spPr bwMode="auto">
          <a:xfrm>
            <a:off x="89916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0.01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98298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0.47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7315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(0)</a:t>
            </a:r>
            <a:endParaRPr lang="en-US" b="1" baseline="30000">
              <a:solidFill>
                <a:srgbClr val="FFFFFF"/>
              </a:solidFill>
            </a:endParaRPr>
          </a:p>
        </p:txBody>
      </p:sp>
      <p:pic>
        <p:nvPicPr>
          <p:cNvPr id="49173" name="Picture 21" descr="poi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1981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Example: weighted graphs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90700" y="1086534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the distance matrix: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20200" y="65502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7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3" grpId="0" animBg="1"/>
      <p:bldP spid="49165" grpId="0"/>
      <p:bldP spid="49167" grpId="0"/>
      <p:bldP spid="49167" grpId="1"/>
      <p:bldP spid="49169" grpId="0"/>
      <p:bldP spid="49170" grpId="0"/>
      <p:bldP spid="49171" grpId="0"/>
      <p:bldP spid="4917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2286000" y="5181601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	D(i,j) = ||x</a:t>
            </a:r>
            <a:r>
              <a:rPr lang="en-US" sz="2000" b="1" baseline="-25000">
                <a:solidFill>
                  <a:srgbClr val="000000"/>
                </a:solidFill>
              </a:rPr>
              <a:t>i</a:t>
            </a:r>
            <a:r>
              <a:rPr lang="en-US" sz="2000" b="1">
                <a:solidFill>
                  <a:srgbClr val="000000"/>
                </a:solidFill>
              </a:rPr>
              <a:t>- x</a:t>
            </a:r>
            <a:r>
              <a:rPr lang="en-US" sz="2000" b="1" baseline="-25000">
                <a:solidFill>
                  <a:srgbClr val="000000"/>
                </a:solidFill>
              </a:rPr>
              <a:t>j</a:t>
            </a:r>
            <a:r>
              <a:rPr lang="en-US" sz="2000" b="1">
                <a:solidFill>
                  <a:srgbClr val="000000"/>
                </a:solidFill>
              </a:rPr>
              <a:t>||</a:t>
            </a:r>
            <a:r>
              <a:rPr lang="en-US" sz="2000" b="1" baseline="3000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55306" name="Picture 10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7086600" y="1524001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67818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6324600" y="18288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D(1,:)=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7086600" y="3276600"/>
            <a:ext cx="3505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753" name="Text Box 14"/>
          <p:cNvSpPr txBox="1">
            <a:spLocks noChangeArrowheads="1"/>
          </p:cNvSpPr>
          <p:nvPr/>
        </p:nvSpPr>
        <p:spPr bwMode="auto">
          <a:xfrm rot="2783831">
            <a:off x="6850857" y="1226344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D(:,1)=</a:t>
            </a:r>
          </a:p>
        </p:txBody>
      </p:sp>
      <p:sp>
        <p:nvSpPr>
          <p:cNvPr id="55311" name="Text Box 15"/>
          <p:cNvSpPr txBox="1">
            <a:spLocks noChangeArrowheads="1"/>
          </p:cNvSpPr>
          <p:nvPr/>
        </p:nvSpPr>
        <p:spPr bwMode="auto">
          <a:xfrm>
            <a:off x="8077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0.24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89916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0.01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55313" name="Text Box 17"/>
          <p:cNvSpPr txBox="1">
            <a:spLocks noChangeArrowheads="1"/>
          </p:cNvSpPr>
          <p:nvPr/>
        </p:nvSpPr>
        <p:spPr bwMode="auto">
          <a:xfrm>
            <a:off x="98298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0.47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7315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(0)</a:t>
            </a:r>
            <a:endParaRPr lang="en-US" b="1" baseline="30000">
              <a:solidFill>
                <a:srgbClr val="FFFFFF"/>
              </a:solidFill>
            </a:endParaRPr>
          </a:p>
        </p:txBody>
      </p:sp>
      <p:pic>
        <p:nvPicPr>
          <p:cNvPr id="31758" name="Picture 20" descr="raysfromx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3352800" y="3962401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0.15</a:t>
            </a:r>
          </a:p>
        </p:txBody>
      </p:sp>
      <p:sp>
        <p:nvSpPr>
          <p:cNvPr id="31760" name="Text Box 22"/>
          <p:cNvSpPr txBox="1">
            <a:spLocks noChangeArrowheads="1"/>
          </p:cNvSpPr>
          <p:nvPr/>
        </p:nvSpPr>
        <p:spPr bwMode="auto">
          <a:xfrm>
            <a:off x="4495800" y="2971801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0.24</a:t>
            </a:r>
          </a:p>
        </p:txBody>
      </p:sp>
      <p:sp>
        <p:nvSpPr>
          <p:cNvPr id="31761" name="Text Box 23"/>
          <p:cNvSpPr txBox="1">
            <a:spLocks noChangeArrowheads="1"/>
          </p:cNvSpPr>
          <p:nvPr/>
        </p:nvSpPr>
        <p:spPr bwMode="auto">
          <a:xfrm>
            <a:off x="5410200" y="2376488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0.29</a:t>
            </a:r>
          </a:p>
        </p:txBody>
      </p:sp>
      <p:sp>
        <p:nvSpPr>
          <p:cNvPr id="31762" name="Text Box 24"/>
          <p:cNvSpPr txBox="1">
            <a:spLocks noChangeArrowheads="1"/>
          </p:cNvSpPr>
          <p:nvPr/>
        </p:nvSpPr>
        <p:spPr bwMode="auto">
          <a:xfrm>
            <a:off x="8001000" y="25908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(0)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3" name="Text Box 25"/>
          <p:cNvSpPr txBox="1">
            <a:spLocks noChangeArrowheads="1"/>
          </p:cNvSpPr>
          <p:nvPr/>
        </p:nvSpPr>
        <p:spPr bwMode="auto">
          <a:xfrm>
            <a:off x="8915400" y="25908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0.29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4" name="Text Box 26"/>
          <p:cNvSpPr txBox="1">
            <a:spLocks noChangeArrowheads="1"/>
          </p:cNvSpPr>
          <p:nvPr/>
        </p:nvSpPr>
        <p:spPr bwMode="auto">
          <a:xfrm>
            <a:off x="9753600" y="25908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0.15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5" name="Text Box 27"/>
          <p:cNvSpPr txBox="1">
            <a:spLocks noChangeArrowheads="1"/>
          </p:cNvSpPr>
          <p:nvPr/>
        </p:nvSpPr>
        <p:spPr bwMode="auto">
          <a:xfrm>
            <a:off x="7239000" y="259080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0.24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6" name="Rectangle 28"/>
          <p:cNvSpPr>
            <a:spLocks noChangeArrowheads="1"/>
          </p:cNvSpPr>
          <p:nvPr/>
        </p:nvSpPr>
        <p:spPr bwMode="auto">
          <a:xfrm>
            <a:off x="8839200" y="3276600"/>
            <a:ext cx="1828800" cy="213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1981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Example: weighted graphs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790700" y="1086534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the distance matrix: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20200" y="65502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6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/>
      <p:bldP spid="55309" grpId="0" animBg="1"/>
      <p:bldP spid="55311" grpId="0"/>
      <p:bldP spid="55312" grpId="0"/>
      <p:bldP spid="55313" grpId="0"/>
      <p:bldP spid="553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2772" name="Picture 9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6934200" y="1524001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10" descr="fullycon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335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2286000" y="5181601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	D(i,j) = ||x</a:t>
            </a:r>
            <a:r>
              <a:rPr lang="en-US" sz="2000" b="1" baseline="-25000">
                <a:solidFill>
                  <a:srgbClr val="000000"/>
                </a:solidFill>
              </a:rPr>
              <a:t>i</a:t>
            </a:r>
            <a:r>
              <a:rPr lang="en-US" sz="2000" b="1">
                <a:solidFill>
                  <a:srgbClr val="000000"/>
                </a:solidFill>
              </a:rPr>
              <a:t>- x</a:t>
            </a:r>
            <a:r>
              <a:rPr lang="en-US" sz="2000" b="1" baseline="-25000">
                <a:solidFill>
                  <a:srgbClr val="000000"/>
                </a:solidFill>
              </a:rPr>
              <a:t>j</a:t>
            </a:r>
            <a:r>
              <a:rPr lang="en-US" sz="2000" b="1">
                <a:solidFill>
                  <a:srgbClr val="000000"/>
                </a:solidFill>
              </a:rPr>
              <a:t>||</a:t>
            </a:r>
            <a:r>
              <a:rPr lang="en-US" sz="2000" b="1" baseline="3000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32775" name="Text Box 11"/>
          <p:cNvSpPr txBox="1">
            <a:spLocks noChangeArrowheads="1"/>
          </p:cNvSpPr>
          <p:nvPr/>
        </p:nvSpPr>
        <p:spPr bwMode="auto">
          <a:xfrm>
            <a:off x="9067800" y="5105401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N x N matrix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981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Example: weighted graphs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0700" y="1086534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the distance matrix: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65502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0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AEC4E5-58DF-49A6-851E-350B1A83A751}"/>
              </a:ext>
            </a:extLst>
          </p:cNvPr>
          <p:cNvCxnSpPr>
            <a:cxnSpLocks/>
          </p:cNvCxnSpPr>
          <p:nvPr/>
        </p:nvCxnSpPr>
        <p:spPr>
          <a:xfrm>
            <a:off x="4888142" y="303295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E961E-2D61-41E3-8756-DD1E1FA3DC16}"/>
              </a:ext>
            </a:extLst>
          </p:cNvPr>
          <p:cNvCxnSpPr>
            <a:cxnSpLocks/>
          </p:cNvCxnSpPr>
          <p:nvPr/>
        </p:nvCxnSpPr>
        <p:spPr>
          <a:xfrm>
            <a:off x="4888142" y="429309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45AA-9151-4B0C-8057-C0076CB5DDBC}"/>
              </a:ext>
            </a:extLst>
          </p:cNvPr>
          <p:cNvCxnSpPr>
            <a:cxnSpLocks/>
          </p:cNvCxnSpPr>
          <p:nvPr/>
        </p:nvCxnSpPr>
        <p:spPr>
          <a:xfrm flipV="1">
            <a:off x="4908657" y="2542695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510CA9-B8F5-47B5-A1C6-D0FFC1F1B87C}"/>
              </a:ext>
            </a:extLst>
          </p:cNvPr>
          <p:cNvCxnSpPr>
            <a:cxnSpLocks/>
          </p:cNvCxnSpPr>
          <p:nvPr/>
        </p:nvCxnSpPr>
        <p:spPr>
          <a:xfrm>
            <a:off x="4537275" y="3830783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8FB07B-B86C-47C2-890C-109A1679C6CA}"/>
              </a:ext>
            </a:extLst>
          </p:cNvPr>
          <p:cNvCxnSpPr>
            <a:cxnSpLocks/>
          </p:cNvCxnSpPr>
          <p:nvPr/>
        </p:nvCxnSpPr>
        <p:spPr>
          <a:xfrm>
            <a:off x="7292913" y="4293096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C5847C-ACE3-42CF-8E5D-F1838A281A5B}"/>
              </a:ext>
            </a:extLst>
          </p:cNvPr>
          <p:cNvCxnSpPr>
            <a:cxnSpLocks/>
          </p:cNvCxnSpPr>
          <p:nvPr/>
        </p:nvCxnSpPr>
        <p:spPr>
          <a:xfrm flipV="1">
            <a:off x="4537275" y="4293096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4A1421-5C0F-4A42-9044-13C9ABE96DF4}"/>
              </a:ext>
            </a:extLst>
          </p:cNvPr>
          <p:cNvCxnSpPr>
            <a:cxnSpLocks/>
          </p:cNvCxnSpPr>
          <p:nvPr/>
        </p:nvCxnSpPr>
        <p:spPr>
          <a:xfrm>
            <a:off x="6867938" y="2556519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3AABC5-C32A-4E4E-A096-3FFA8F107F2F}"/>
              </a:ext>
            </a:extLst>
          </p:cNvPr>
          <p:cNvCxnSpPr>
            <a:cxnSpLocks/>
          </p:cNvCxnSpPr>
          <p:nvPr/>
        </p:nvCxnSpPr>
        <p:spPr>
          <a:xfrm>
            <a:off x="4908657" y="3040018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68924E-3985-4278-8041-CC37DD09504F}"/>
              </a:ext>
            </a:extLst>
          </p:cNvPr>
          <p:cNvCxnSpPr>
            <a:cxnSpLocks/>
          </p:cNvCxnSpPr>
          <p:nvPr/>
        </p:nvCxnSpPr>
        <p:spPr>
          <a:xfrm flipH="1">
            <a:off x="6917813" y="3062383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CC0A7F-FC95-4AF8-A8D7-9087F62E5D0A}"/>
              </a:ext>
            </a:extLst>
          </p:cNvPr>
          <p:cNvCxnSpPr>
            <a:cxnSpLocks/>
          </p:cNvCxnSpPr>
          <p:nvPr/>
        </p:nvCxnSpPr>
        <p:spPr>
          <a:xfrm flipH="1">
            <a:off x="7315672" y="3826331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295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5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1676400" y="167402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7" descr="affinitiessigma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r="7143" b="6667"/>
          <a:stretch>
            <a:fillRect/>
          </a:stretch>
        </p:blipFill>
        <p:spPr bwMode="auto">
          <a:xfrm>
            <a:off x="6705600" y="1371600"/>
            <a:ext cx="3581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1524000" y="5181600"/>
            <a:ext cx="38100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   D(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 = ||x</a:t>
            </a:r>
            <a:r>
              <a:rPr lang="en-US" sz="2000" b="1" baseline="-25000" dirty="0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- </a:t>
            </a:r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j</a:t>
            </a:r>
            <a:r>
              <a:rPr lang="en-US" sz="2000" b="1" dirty="0">
                <a:solidFill>
                  <a:srgbClr val="000000"/>
                </a:solidFill>
              </a:rPr>
              <a:t>||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5943600" y="5029200"/>
            <a:ext cx="4648200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for j=i+1:N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    A(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 = </a:t>
            </a:r>
            <a:r>
              <a:rPr lang="en-US" sz="2000" b="1" dirty="0" err="1">
                <a:solidFill>
                  <a:srgbClr val="000000"/>
                </a:solidFill>
              </a:rPr>
              <a:t>exp</a:t>
            </a:r>
            <a:r>
              <a:rPr lang="en-US" sz="2000" b="1" dirty="0">
                <a:solidFill>
                  <a:srgbClr val="000000"/>
                </a:solidFill>
              </a:rPr>
              <a:t>(-1/(2*</a:t>
            </a:r>
            <a:r>
              <a:rPr lang="el-GR" sz="2000" b="1" dirty="0">
                <a:solidFill>
                  <a:srgbClr val="000000"/>
                </a:solidFill>
                <a:cs typeface="Arial" charset="0"/>
              </a:rPr>
              <a:t>σ</a:t>
            </a:r>
            <a:r>
              <a:rPr lang="en-US" sz="2000" b="1" dirty="0">
                <a:solidFill>
                  <a:srgbClr val="000000"/>
                </a:solidFill>
              </a:rPr>
              <a:t>^2)*||x</a:t>
            </a:r>
            <a:r>
              <a:rPr lang="en-US" sz="2000" b="1" baseline="-25000" dirty="0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- </a:t>
            </a:r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j</a:t>
            </a:r>
            <a:r>
              <a:rPr lang="en-US" sz="2000" b="1" dirty="0">
                <a:solidFill>
                  <a:srgbClr val="000000"/>
                </a:solidFill>
              </a:rPr>
              <a:t>||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    A(</a:t>
            </a:r>
            <a:r>
              <a:rPr lang="en-US" sz="2000" b="1" dirty="0" err="1">
                <a:solidFill>
                  <a:srgbClr val="000000"/>
                </a:solidFill>
              </a:rPr>
              <a:t>j,i</a:t>
            </a:r>
            <a:r>
              <a:rPr lang="en-US" sz="2000" b="1" dirty="0">
                <a:solidFill>
                  <a:srgbClr val="000000"/>
                </a:solidFill>
              </a:rPr>
              <a:t>) = A(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34824" name="Text Box 10"/>
          <p:cNvSpPr txBox="1">
            <a:spLocks noChangeArrowheads="1"/>
          </p:cNvSpPr>
          <p:nvPr/>
        </p:nvSpPr>
        <p:spPr bwMode="auto">
          <a:xfrm>
            <a:off x="3124200" y="914401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4825" name="Text Box 11"/>
          <p:cNvSpPr txBox="1">
            <a:spLocks noChangeArrowheads="1"/>
          </p:cNvSpPr>
          <p:nvPr/>
        </p:nvSpPr>
        <p:spPr bwMode="auto">
          <a:xfrm>
            <a:off x="8305800" y="9286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1212" name="AutoShape 12"/>
          <p:cNvSpPr>
            <a:spLocks noChangeArrowheads="1"/>
          </p:cNvSpPr>
          <p:nvPr/>
        </p:nvSpPr>
        <p:spPr bwMode="auto">
          <a:xfrm>
            <a:off x="5334000" y="3124200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965994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dirty="0" err="1"/>
              <a:t>Distances</a:t>
            </a:r>
            <a:r>
              <a:rPr lang="en-US" sz="2400" dirty="0" err="1">
                <a:sym typeface="Wingdings" pitchFamily="2" charset="2"/>
              </a:rPr>
              <a:t></a:t>
            </a:r>
            <a:r>
              <a:rPr lang="en-US" sz="2400" dirty="0" err="1"/>
              <a:t>affinities</a:t>
            </a:r>
            <a:endParaRPr lang="en-US" sz="24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057400" y="-7386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Example: weighted graphs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20200" y="65502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1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/>
      <p:bldP spid="512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affinities_multsig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22511" r="8960" b="30736"/>
          <a:stretch>
            <a:fillRect/>
          </a:stretch>
        </p:blipFill>
        <p:spPr bwMode="auto">
          <a:xfrm>
            <a:off x="1447801" y="2743201"/>
            <a:ext cx="91408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6" descr="affinities_multsigma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32558" r="22025" b="39069"/>
          <a:stretch>
            <a:fillRect/>
          </a:stretch>
        </p:blipFill>
        <p:spPr bwMode="auto">
          <a:xfrm>
            <a:off x="1524001" y="4800601"/>
            <a:ext cx="9140825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2968625" y="4648200"/>
            <a:ext cx="617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2819400" y="6629400"/>
            <a:ext cx="640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36872" name="Picture 13" descr="distancem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678487" y="1295400"/>
            <a:ext cx="9906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Text Box 14"/>
          <p:cNvSpPr txBox="1">
            <a:spLocks noChangeArrowheads="1"/>
          </p:cNvSpPr>
          <p:nvPr/>
        </p:nvSpPr>
        <p:spPr bwMode="auto">
          <a:xfrm>
            <a:off x="4992687" y="1524001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D=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676400" y="94129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800" dirty="0"/>
              <a:t>Scale parameter </a:t>
            </a:r>
            <a:r>
              <a:rPr lang="el-GR" sz="3800" dirty="0"/>
              <a:t>σ</a:t>
            </a:r>
            <a:r>
              <a:rPr lang="en-US" sz="3800" dirty="0"/>
              <a:t> affects affinity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28940" y="1331894"/>
            <a:ext cx="2252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Distance matrix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524000" y="236220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1676400" y="4800600"/>
            <a:ext cx="8686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815353" y="2754406"/>
            <a:ext cx="8686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2393950"/>
            <a:ext cx="8229600" cy="43116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Affinity matrix with increasing </a:t>
            </a:r>
            <a:r>
              <a:rPr lang="el-GR" sz="2800" dirty="0"/>
              <a:t>σ</a:t>
            </a:r>
            <a:r>
              <a:rPr lang="en-US" sz="2800" dirty="0"/>
              <a:t>: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0200" y="65502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34200" y="6609862"/>
            <a:ext cx="2133600" cy="476250"/>
          </a:xfrm>
        </p:spPr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3686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800" dirty="0"/>
              <a:t>Visualizing a shuffled affinity matrix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1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If we permute the order of the vertices as they are referred to in the affinity matrix, we see different patterns:</a:t>
            </a:r>
          </a:p>
        </p:txBody>
      </p:sp>
      <p:pic>
        <p:nvPicPr>
          <p:cNvPr id="37892" name="Picture 4" descr="matri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6" t="43098" r="44165" b="39394"/>
          <a:stretch>
            <a:fillRect/>
          </a:stretch>
        </p:blipFill>
        <p:spPr bwMode="auto">
          <a:xfrm>
            <a:off x="1905000" y="29718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 descr="matrix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1" t="45221" r="43546" b="40802"/>
          <a:stretch>
            <a:fillRect/>
          </a:stretch>
        </p:blipFill>
        <p:spPr bwMode="auto">
          <a:xfrm>
            <a:off x="7848600" y="3138488"/>
            <a:ext cx="25146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6" descr="matrix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0" t="43707" r="44539" b="39122"/>
          <a:stretch>
            <a:fillRect/>
          </a:stretch>
        </p:blipFill>
        <p:spPr bwMode="auto">
          <a:xfrm>
            <a:off x="4876800" y="31242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20200" y="65502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3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1981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Measuring affinity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/>
          <a:srcRect l="26666" t="30086" r="27083" b="12926"/>
          <a:stretch>
            <a:fillRect/>
          </a:stretch>
        </p:blipFill>
        <p:spPr bwMode="auto">
          <a:xfrm>
            <a:off x="3044874" y="1371600"/>
            <a:ext cx="66294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3475083" y="61214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>
                <a:solidFill>
                  <a:srgbClr val="000000"/>
                </a:solidFill>
                <a:latin typeface="Arial" charset="0"/>
              </a:rPr>
              <a:t>σ=.1 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                              </a:t>
            </a:r>
            <a:r>
              <a:rPr lang="el-GR">
                <a:solidFill>
                  <a:srgbClr val="000000"/>
                </a:solidFill>
                <a:latin typeface="Arial" charset="0"/>
              </a:rPr>
              <a:t>σ=.2 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                           </a:t>
            </a:r>
            <a:r>
              <a:rPr lang="el-GR">
                <a:solidFill>
                  <a:srgbClr val="000000"/>
                </a:solidFill>
                <a:latin typeface="Arial" charset="0"/>
              </a:rPr>
              <a:t>σ=1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6096000" y="17780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                             </a:t>
            </a:r>
            <a:r>
              <a:rPr lang="el-GR" dirty="0">
                <a:solidFill>
                  <a:srgbClr val="000000"/>
                </a:solidFill>
                <a:latin typeface="Arial" charset="0"/>
              </a:rPr>
              <a:t>σ=.2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736805" y="2383128"/>
            <a:ext cx="18598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706565" y="4706956"/>
            <a:ext cx="15049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Affinity matrices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1524000" y="4724400"/>
            <a:ext cx="91440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Measuring affinity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6767" t="30086" r="37716" b="40308"/>
          <a:stretch/>
        </p:blipFill>
        <p:spPr bwMode="auto">
          <a:xfrm>
            <a:off x="1790700" y="1619001"/>
            <a:ext cx="3657600" cy="258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95500" y="1233537"/>
            <a:ext cx="3048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40 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56206" y="1290936"/>
            <a:ext cx="3946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40 x 40 affinity matrix </a:t>
            </a:r>
            <a:r>
              <a:rPr lang="en-US" sz="2400" b="1" i="1" dirty="0">
                <a:solidFill>
                  <a:srgbClr val="000000"/>
                </a:solidFill>
              </a:rPr>
              <a:t>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410200" y="4234453"/>
                <a:ext cx="548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/>
                          </a:rPr>
                          <m:t>𝑖</m:t>
                        </m:r>
                        <m:r>
                          <a:rPr lang="en-US" sz="2800" i="1" dirty="0">
                            <a:latin typeface="Cambria Math"/>
                          </a:rPr>
                          <m:t>,</m:t>
                        </m:r>
                        <m:r>
                          <a:rPr lang="en-US" sz="2800" i="1" dirty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800" i="1" dirty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/>
                      </a:rPr>
                      <m:t>exp</m:t>
                    </m:r>
                    <m:r>
                      <a:rPr lang="en-US" sz="2800" i="1" dirty="0">
                        <a:latin typeface="Cambria Math"/>
                      </a:rPr>
                      <m:t>⁡{−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/>
                              </a:rPr>
                              <m:t>2</m:t>
                            </m:r>
                            <m:r>
                              <a:rPr lang="en-US" sz="2800" i="1" dirty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  <m:r>
                              <m:rPr>
                                <m:nor/>
                              </m:rPr>
                              <a:rPr lang="en-US" sz="2800" baseline="30000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latin typeface="Cambria Math"/>
                          </a:rPr>
                          <m:t>𝒙</m:t>
                        </m:r>
                        <m:r>
                          <a:rPr lang="en-US" sz="2800" i="1" baseline="-25000" dirty="0">
                            <a:latin typeface="Cambria Math"/>
                          </a:rPr>
                          <m:t>𝑖</m:t>
                        </m:r>
                        <m:r>
                          <a:rPr lang="en-US" sz="2800" i="1" dirty="0">
                            <a:latin typeface="Cambria Math"/>
                          </a:rPr>
                          <m:t>−</m:t>
                        </m:r>
                        <m:r>
                          <a:rPr lang="en-US" sz="2800" b="1" i="1" dirty="0">
                            <a:latin typeface="Cambria Math"/>
                          </a:rPr>
                          <m:t>𝒙</m:t>
                        </m:r>
                        <m:r>
                          <a:rPr lang="en-US" sz="2800" i="1" baseline="-25000" dirty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baseline="30000" dirty="0"/>
                  <a:t>2</a:t>
                </a:r>
                <a:r>
                  <a:rPr lang="en-US" sz="2800" dirty="0"/>
                  <a:t>}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234453"/>
                <a:ext cx="5486400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524000" y="914400"/>
            <a:ext cx="4876800" cy="3200400"/>
            <a:chOff x="952500" y="666999"/>
            <a:chExt cx="4876800" cy="3200400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952500" y="666999"/>
              <a:ext cx="914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8000"/>
                  </a:solidFill>
                </a:rPr>
                <a:t>Points x</a:t>
              </a:r>
              <a:r>
                <a:rPr lang="en-US" baseline="-25000" dirty="0">
                  <a:solidFill>
                    <a:srgbClr val="008000"/>
                  </a:solidFill>
                </a:rPr>
                <a:t>1</a:t>
              </a:r>
              <a:r>
                <a:rPr lang="en-US" dirty="0">
                  <a:solidFill>
                    <a:srgbClr val="008000"/>
                  </a:solidFill>
                </a:rPr>
                <a:t>…x</a:t>
              </a:r>
              <a:r>
                <a:rPr lang="en-US" baseline="-25000" dirty="0">
                  <a:solidFill>
                    <a:srgbClr val="008000"/>
                  </a:solidFill>
                </a:rPr>
                <a:t>10</a:t>
              </a: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1524000" y="1371600"/>
              <a:ext cx="1447800" cy="1371600"/>
            </a:xfrm>
            <a:prstGeom prst="ellips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686300" y="2571999"/>
              <a:ext cx="1143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8000"/>
                  </a:solidFill>
                </a:rPr>
                <a:t>Points x</a:t>
              </a:r>
              <a:r>
                <a:rPr lang="en-US" baseline="-25000" dirty="0">
                  <a:solidFill>
                    <a:srgbClr val="008000"/>
                  </a:solidFill>
                </a:rPr>
                <a:t>31</a:t>
              </a:r>
              <a:r>
                <a:rPr lang="en-US" dirty="0">
                  <a:solidFill>
                    <a:srgbClr val="008000"/>
                  </a:solidFill>
                </a:rPr>
                <a:t>…x</a:t>
              </a:r>
              <a:r>
                <a:rPr lang="en-US" baseline="-25000" dirty="0">
                  <a:solidFill>
                    <a:srgbClr val="008000"/>
                  </a:solidFill>
                </a:rPr>
                <a:t>40</a:t>
              </a: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3390900" y="2724399"/>
              <a:ext cx="1371600" cy="1143000"/>
            </a:xfrm>
            <a:prstGeom prst="ellips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6483809" y="1676401"/>
            <a:ext cx="52075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1</a:t>
            </a:r>
            <a:endParaRPr lang="en-US" sz="2000" b="1" dirty="0">
              <a:solidFill>
                <a:srgbClr val="008000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858000" y="3865121"/>
            <a:ext cx="29560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1                 . . .                </a:t>
            </a: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5900" y="4860430"/>
            <a:ext cx="91821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What do the </a:t>
            </a:r>
            <a:r>
              <a:rPr lang="en-US" sz="2800" b="1" dirty="0"/>
              <a:t>blocks</a:t>
            </a:r>
            <a:r>
              <a:rPr lang="en-US" sz="2800" dirty="0"/>
              <a:t> signify?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What does the </a:t>
            </a:r>
            <a:r>
              <a:rPr lang="en-US" sz="2800" b="1" dirty="0"/>
              <a:t>symmetry</a:t>
            </a:r>
            <a:r>
              <a:rPr lang="en-US" sz="2800" dirty="0"/>
              <a:t> of the matrix signify?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How would the matrix change with </a:t>
            </a:r>
            <a:r>
              <a:rPr lang="en-US" sz="2800" b="1" dirty="0"/>
              <a:t>larger value of </a:t>
            </a:r>
            <a:r>
              <a:rPr lang="el-GR" sz="2800" b="1" dirty="0"/>
              <a:t>σ</a:t>
            </a:r>
            <a:r>
              <a:rPr lang="en-US" sz="2800" dirty="0"/>
              <a:t>?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2127" t="60786" r="42478" b="13482"/>
          <a:stretch/>
        </p:blipFill>
        <p:spPr bwMode="auto">
          <a:xfrm>
            <a:off x="7026174" y="1775515"/>
            <a:ext cx="2206690" cy="224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>
            <a:stCxn id="12" idx="2"/>
          </p:cNvCxnSpPr>
          <p:nvPr/>
        </p:nvCxnSpPr>
        <p:spPr bwMode="auto">
          <a:xfrm rot="16200000" flipH="1">
            <a:off x="2037666" y="1504265"/>
            <a:ext cx="344268" cy="457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10800000" flipV="1">
            <a:off x="5029200" y="2971800"/>
            <a:ext cx="304800" cy="286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8458200" y="65341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6581002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21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/>
      <p:bldP spid="19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 idx="4294967295"/>
          </p:nvPr>
        </p:nvSpPr>
        <p:spPr>
          <a:xfrm>
            <a:off x="1676400" y="94129"/>
            <a:ext cx="86868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Putting it together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4294967295"/>
          </p:nvPr>
        </p:nvSpPr>
        <p:spPr>
          <a:xfrm>
            <a:off x="1828800" y="1549401"/>
            <a:ext cx="8229600" cy="4525963"/>
          </a:xfrm>
        </p:spPr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30086" r="27083" b="12926"/>
          <a:stretch>
            <a:fillRect/>
          </a:stretch>
        </p:blipFill>
        <p:spPr bwMode="auto">
          <a:xfrm>
            <a:off x="2667000" y="1371600"/>
            <a:ext cx="66294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3124200" y="3746500"/>
            <a:ext cx="594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>
                <a:solidFill>
                  <a:srgbClr val="000000"/>
                </a:solidFill>
              </a:rPr>
              <a:t>σ=.1 </a:t>
            </a:r>
            <a:r>
              <a:rPr lang="en-US">
                <a:solidFill>
                  <a:srgbClr val="000000"/>
                </a:solidFill>
              </a:rPr>
              <a:t>                              </a:t>
            </a:r>
            <a:r>
              <a:rPr lang="el-GR">
                <a:solidFill>
                  <a:srgbClr val="000000"/>
                </a:solidFill>
              </a:rPr>
              <a:t>σ=.2 </a:t>
            </a:r>
            <a:r>
              <a:rPr lang="en-US">
                <a:solidFill>
                  <a:srgbClr val="000000"/>
                </a:solidFill>
              </a:rPr>
              <a:t>                           </a:t>
            </a:r>
            <a:r>
              <a:rPr lang="el-GR">
                <a:solidFill>
                  <a:srgbClr val="000000"/>
                </a:solidFill>
              </a:rPr>
              <a:t>σ=1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819401" y="2362200"/>
            <a:ext cx="13509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371600" y="4687670"/>
            <a:ext cx="1447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Affinity matrices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2667000" y="1219201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Points x</a:t>
            </a:r>
            <a:r>
              <a:rPr lang="en-US" baseline="-25000" dirty="0">
                <a:solidFill>
                  <a:srgbClr val="008000"/>
                </a:solidFill>
              </a:rPr>
              <a:t>1</a:t>
            </a:r>
            <a:r>
              <a:rPr lang="en-US" dirty="0">
                <a:solidFill>
                  <a:srgbClr val="008000"/>
                </a:solidFill>
              </a:rPr>
              <a:t>…x</a:t>
            </a:r>
            <a:r>
              <a:rPr lang="en-US" baseline="-25000" dirty="0">
                <a:solidFill>
                  <a:srgbClr val="008000"/>
                </a:solidFill>
              </a:rPr>
              <a:t>10</a:t>
            </a:r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4038600" y="1600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4343400" y="1219200"/>
            <a:ext cx="1447800" cy="15240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7924800" y="3124201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8000"/>
                </a:solidFill>
              </a:rPr>
              <a:t>Points x</a:t>
            </a:r>
            <a:r>
              <a:rPr lang="en-US" baseline="-25000">
                <a:solidFill>
                  <a:srgbClr val="008000"/>
                </a:solidFill>
              </a:rPr>
              <a:t>31</a:t>
            </a:r>
            <a:r>
              <a:rPr lang="en-US">
                <a:solidFill>
                  <a:srgbClr val="008000"/>
                </a:solidFill>
              </a:rPr>
              <a:t>…x</a:t>
            </a:r>
            <a:r>
              <a:rPr lang="en-US" baseline="-2500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6248400" y="2667000"/>
            <a:ext cx="1447800" cy="15240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 flipH="1">
            <a:off x="7391400" y="33528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7010400" y="3962400"/>
            <a:ext cx="609600" cy="609600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8610600" y="5562600"/>
            <a:ext cx="609600" cy="609600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352800" y="6258580"/>
                <a:ext cx="548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/>
                          </a:rPr>
                          <m:t>𝑖</m:t>
                        </m:r>
                        <m:r>
                          <a:rPr lang="en-US" sz="2800" i="1" dirty="0">
                            <a:latin typeface="Cambria Math"/>
                          </a:rPr>
                          <m:t>,</m:t>
                        </m:r>
                        <m:r>
                          <a:rPr lang="en-US" sz="2800" i="1" dirty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800" i="1" dirty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/>
                      </a:rPr>
                      <m:t>exp</m:t>
                    </m:r>
                    <m:r>
                      <a:rPr lang="en-US" sz="2800" i="1" dirty="0">
                        <a:latin typeface="Cambria Math"/>
                      </a:rPr>
                      <m:t>⁡{−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/>
                              </a:rPr>
                              <m:t>2</m:t>
                            </m:r>
                            <m:r>
                              <a:rPr lang="en-US" sz="2800" i="1" dirty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  <m:r>
                              <m:rPr>
                                <m:nor/>
                              </m:rPr>
                              <a:rPr lang="en-US" sz="2800" baseline="30000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latin typeface="Cambria Math"/>
                          </a:rPr>
                          <m:t>𝒙</m:t>
                        </m:r>
                        <m:r>
                          <a:rPr lang="en-US" sz="2800" i="1" baseline="-25000" dirty="0">
                            <a:latin typeface="Cambria Math"/>
                          </a:rPr>
                          <m:t>𝑖</m:t>
                        </m:r>
                        <m:r>
                          <a:rPr lang="en-US" sz="2800" i="1" dirty="0">
                            <a:latin typeface="Cambria Math"/>
                          </a:rPr>
                          <m:t>−</m:t>
                        </m:r>
                        <m:r>
                          <a:rPr lang="en-US" sz="2800" b="1" i="1" dirty="0">
                            <a:latin typeface="Cambria Math"/>
                          </a:rPr>
                          <m:t>𝒙</m:t>
                        </m:r>
                        <m:r>
                          <a:rPr lang="en-US" sz="2800" i="1" baseline="-25000" dirty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baseline="30000" dirty="0"/>
                  <a:t>2</a:t>
                </a:r>
                <a:r>
                  <a:rPr lang="en-US" sz="2800" dirty="0"/>
                  <a:t>}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6258580"/>
                <a:ext cx="5486400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9220200" y="655022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4777C-1113-448D-953D-EAF8A9B7929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28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Line 2"/>
          <p:cNvSpPr>
            <a:spLocks noChangeShapeType="1"/>
          </p:cNvSpPr>
          <p:nvPr/>
        </p:nvSpPr>
        <p:spPr bwMode="auto">
          <a:xfrm flipV="1">
            <a:off x="4114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683" name="Line 3"/>
          <p:cNvSpPr>
            <a:spLocks noChangeShapeType="1"/>
          </p:cNvSpPr>
          <p:nvPr/>
        </p:nvSpPr>
        <p:spPr bwMode="auto">
          <a:xfrm>
            <a:off x="4953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V="1">
            <a:off x="4114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4114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4114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Segmentation by Graph Cuts</a:t>
            </a:r>
          </a:p>
        </p:txBody>
      </p:sp>
      <p:sp>
        <p:nvSpPr>
          <p:cNvPr id="76808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4267200"/>
            <a:ext cx="7848600" cy="20574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/>
              <a:t>Break Graph into Segments</a:t>
            </a:r>
          </a:p>
          <a:p>
            <a:pPr lvl="1" eaLnBrk="1" hangingPunct="1"/>
            <a:r>
              <a:rPr lang="en-US" dirty="0"/>
              <a:t>Want to delete links that cross </a:t>
            </a:r>
            <a:r>
              <a:rPr lang="en-US" b="1" dirty="0"/>
              <a:t>between</a:t>
            </a:r>
            <a:r>
              <a:rPr lang="en-US" dirty="0"/>
              <a:t> segments</a:t>
            </a:r>
          </a:p>
          <a:p>
            <a:pPr lvl="1" eaLnBrk="1" hangingPunct="1"/>
            <a:r>
              <a:rPr lang="en-US" dirty="0"/>
              <a:t>Easiest to break links that have low similarity (low weight)</a:t>
            </a:r>
          </a:p>
          <a:p>
            <a:pPr lvl="2" eaLnBrk="1" hangingPunct="1"/>
            <a:r>
              <a:rPr lang="en-US" dirty="0"/>
              <a:t>similar pixels should be in the same segments</a:t>
            </a:r>
          </a:p>
          <a:p>
            <a:pPr lvl="2" eaLnBrk="1" hangingPunct="1"/>
            <a:r>
              <a:rPr lang="en-US" dirty="0"/>
              <a:t>dissimilar pixels should be in different segments</a:t>
            </a:r>
          </a:p>
          <a:p>
            <a:pPr lvl="1" eaLnBrk="1" hangingPunct="1"/>
            <a:endParaRPr lang="en-US" dirty="0"/>
          </a:p>
        </p:txBody>
      </p:sp>
      <p:sp>
        <p:nvSpPr>
          <p:cNvPr id="71689" name="Oval 9"/>
          <p:cNvSpPr>
            <a:spLocks noChangeArrowheads="1"/>
          </p:cNvSpPr>
          <p:nvPr/>
        </p:nvSpPr>
        <p:spPr bwMode="auto">
          <a:xfrm>
            <a:off x="4044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0" name="Oval 10"/>
          <p:cNvSpPr>
            <a:spLocks noChangeArrowheads="1"/>
          </p:cNvSpPr>
          <p:nvPr/>
        </p:nvSpPr>
        <p:spPr bwMode="auto">
          <a:xfrm>
            <a:off x="4044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1" name="Oval 11"/>
          <p:cNvSpPr>
            <a:spLocks noChangeArrowheads="1"/>
          </p:cNvSpPr>
          <p:nvPr/>
        </p:nvSpPr>
        <p:spPr bwMode="auto">
          <a:xfrm>
            <a:off x="4887914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2" name="Oval 12"/>
          <p:cNvSpPr>
            <a:spLocks noChangeArrowheads="1"/>
          </p:cNvSpPr>
          <p:nvPr/>
        </p:nvSpPr>
        <p:spPr bwMode="auto">
          <a:xfrm>
            <a:off x="4044950" y="3287714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3200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4" name="Oval 14"/>
          <p:cNvSpPr>
            <a:spLocks noChangeArrowheads="1"/>
          </p:cNvSpPr>
          <p:nvPr/>
        </p:nvSpPr>
        <p:spPr bwMode="auto">
          <a:xfrm>
            <a:off x="4887914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5" name="Oval 15"/>
          <p:cNvSpPr>
            <a:spLocks noChangeArrowheads="1"/>
          </p:cNvSpPr>
          <p:nvPr/>
        </p:nvSpPr>
        <p:spPr bwMode="auto">
          <a:xfrm>
            <a:off x="4887914" y="3287714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6" name="Oval 16"/>
          <p:cNvSpPr>
            <a:spLocks noChangeArrowheads="1"/>
          </p:cNvSpPr>
          <p:nvPr/>
        </p:nvSpPr>
        <p:spPr bwMode="auto">
          <a:xfrm>
            <a:off x="3200400" y="3287714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7" name="Oval 17"/>
          <p:cNvSpPr>
            <a:spLocks noChangeArrowheads="1"/>
          </p:cNvSpPr>
          <p:nvPr/>
        </p:nvSpPr>
        <p:spPr bwMode="auto">
          <a:xfrm>
            <a:off x="3200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>
            <a:off x="3276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3276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3276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flipH="1">
            <a:off x="3276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02" name="Freeform 22"/>
          <p:cNvSpPr>
            <a:spLocks/>
          </p:cNvSpPr>
          <p:nvPr/>
        </p:nvSpPr>
        <p:spPr bwMode="auto">
          <a:xfrm flipH="1">
            <a:off x="3048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010400" y="1133476"/>
            <a:ext cx="2541588" cy="3362325"/>
            <a:chOff x="3595" y="714"/>
            <a:chExt cx="1601" cy="2118"/>
          </a:xfrm>
        </p:grpSpPr>
        <p:pic>
          <p:nvPicPr>
            <p:cNvPr id="71710" name="Picture 24" descr="tiger_I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1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12" name="Freeform 26"/>
            <p:cNvSpPr>
              <a:spLocks/>
            </p:cNvSpPr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13" name="Freeform 27"/>
            <p:cNvSpPr>
              <a:spLocks/>
            </p:cNvSpPr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14" name="Freeform 28"/>
            <p:cNvSpPr>
              <a:spLocks/>
            </p:cNvSpPr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15" name="Freeform 29"/>
            <p:cNvSpPr>
              <a:spLocks/>
            </p:cNvSpPr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16" name="Freeform 30"/>
            <p:cNvSpPr>
              <a:spLocks/>
            </p:cNvSpPr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17" name="Freeform 31"/>
            <p:cNvSpPr>
              <a:spLocks/>
            </p:cNvSpPr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18" name="Freeform 32"/>
            <p:cNvSpPr>
              <a:spLocks/>
            </p:cNvSpPr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1719" name="Freeform 33"/>
            <p:cNvSpPr>
              <a:spLocks/>
            </p:cNvSpPr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71722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71723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cxnSp>
            <p:nvCxnSpPr>
              <p:cNvPr id="71724" name="AutoShape 37"/>
              <p:cNvCxnSpPr>
                <a:cxnSpLocks noChangeShapeType="1"/>
                <a:stCxn id="71722" idx="0"/>
                <a:endCxn id="71723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71721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00"/>
                  </a:solidFill>
                  <a:latin typeface="Comic Sans MS" pitchFamily="66" charset="0"/>
                </a:rPr>
                <a:t>w</a:t>
              </a:r>
              <a:endParaRPr lang="en-US">
                <a:solidFill>
                  <a:srgbClr val="FFFF00"/>
                </a:solidFill>
                <a:latin typeface="Comic Sans MS" pitchFamily="66" charset="0"/>
              </a:endParaRPr>
            </a:p>
          </p:txBody>
        </p:sp>
      </p:grpSp>
      <p:sp>
        <p:nvSpPr>
          <p:cNvPr id="71704" name="Line 39"/>
          <p:cNvSpPr>
            <a:spLocks noChangeShapeType="1"/>
          </p:cNvSpPr>
          <p:nvPr/>
        </p:nvSpPr>
        <p:spPr bwMode="auto">
          <a:xfrm flipV="1">
            <a:off x="3276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05" name="Line 40"/>
          <p:cNvSpPr>
            <a:spLocks noChangeShapeType="1"/>
          </p:cNvSpPr>
          <p:nvPr/>
        </p:nvSpPr>
        <p:spPr bwMode="auto">
          <a:xfrm flipV="1">
            <a:off x="4114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706" name="Text Box 41"/>
          <p:cNvSpPr txBox="1">
            <a:spLocks noChangeArrowheads="1"/>
          </p:cNvSpPr>
          <p:nvPr/>
        </p:nvSpPr>
        <p:spPr bwMode="auto">
          <a:xfrm>
            <a:off x="304800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71707" name="Text Box 42"/>
          <p:cNvSpPr txBox="1">
            <a:spLocks noChangeArrowheads="1"/>
          </p:cNvSpPr>
          <p:nvPr/>
        </p:nvSpPr>
        <p:spPr bwMode="auto">
          <a:xfrm>
            <a:off x="410845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B</a:t>
            </a:r>
          </a:p>
        </p:txBody>
      </p:sp>
      <p:sp>
        <p:nvSpPr>
          <p:cNvPr id="71708" name="Text Box 43"/>
          <p:cNvSpPr txBox="1">
            <a:spLocks noChangeArrowheads="1"/>
          </p:cNvSpPr>
          <p:nvPr/>
        </p:nvSpPr>
        <p:spPr bwMode="auto">
          <a:xfrm>
            <a:off x="4870451" y="3429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C</a:t>
            </a:r>
          </a:p>
        </p:txBody>
      </p:sp>
      <p:sp>
        <p:nvSpPr>
          <p:cNvPr id="71709" name="Text Box 50"/>
          <p:cNvSpPr txBox="1">
            <a:spLocks noChangeArrowheads="1"/>
          </p:cNvSpPr>
          <p:nvPr/>
        </p:nvSpPr>
        <p:spPr bwMode="auto">
          <a:xfrm>
            <a:off x="8950326" y="6553201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Source: Steve Seitz</a:t>
            </a:r>
          </a:p>
        </p:txBody>
      </p:sp>
      <p:sp>
        <p:nvSpPr>
          <p:cNvPr id="45" name="Freeform 2"/>
          <p:cNvSpPr>
            <a:spLocks/>
          </p:cNvSpPr>
          <p:nvPr/>
        </p:nvSpPr>
        <p:spPr bwMode="auto">
          <a:xfrm rot="5400000" flipH="1" flipV="1">
            <a:off x="4000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" name="Freeform 3"/>
          <p:cNvSpPr>
            <a:spLocks/>
          </p:cNvSpPr>
          <p:nvPr/>
        </p:nvSpPr>
        <p:spPr bwMode="auto">
          <a:xfrm>
            <a:off x="4953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7" name="Line 4"/>
          <p:cNvSpPr>
            <a:spLocks noChangeShapeType="1"/>
          </p:cNvSpPr>
          <p:nvPr/>
        </p:nvSpPr>
        <p:spPr bwMode="auto">
          <a:xfrm flipV="1">
            <a:off x="4114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Line 5"/>
          <p:cNvSpPr>
            <a:spLocks noChangeShapeType="1"/>
          </p:cNvSpPr>
          <p:nvPr/>
        </p:nvSpPr>
        <p:spPr bwMode="auto">
          <a:xfrm>
            <a:off x="4114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" name="Line 6"/>
          <p:cNvSpPr>
            <a:spLocks noChangeShapeType="1"/>
          </p:cNvSpPr>
          <p:nvPr/>
        </p:nvSpPr>
        <p:spPr bwMode="auto">
          <a:xfrm>
            <a:off x="4953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4856164" y="1660526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FF"/>
                </a:solidFill>
                <a:latin typeface="Arial" charset="0"/>
              </a:rPr>
              <a:t>q</a:t>
            </a: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V="1">
            <a:off x="4114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 flipV="1">
            <a:off x="4114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3" name="Line 10"/>
          <p:cNvSpPr>
            <a:spLocks noChangeShapeType="1"/>
          </p:cNvSpPr>
          <p:nvPr/>
        </p:nvSpPr>
        <p:spPr bwMode="auto">
          <a:xfrm flipH="1" flipV="1">
            <a:off x="3276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 flipH="1">
            <a:off x="3276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5" name="Line 12"/>
          <p:cNvSpPr>
            <a:spLocks noChangeShapeType="1"/>
          </p:cNvSpPr>
          <p:nvPr/>
        </p:nvSpPr>
        <p:spPr bwMode="auto">
          <a:xfrm flipH="1">
            <a:off x="3276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4114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7" name="Line 14"/>
          <p:cNvSpPr>
            <a:spLocks noChangeShapeType="1"/>
          </p:cNvSpPr>
          <p:nvPr/>
        </p:nvSpPr>
        <p:spPr bwMode="auto">
          <a:xfrm>
            <a:off x="4114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4114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9" name="Oval 18"/>
          <p:cNvSpPr>
            <a:spLocks noChangeArrowheads="1"/>
          </p:cNvSpPr>
          <p:nvPr/>
        </p:nvSpPr>
        <p:spPr bwMode="auto">
          <a:xfrm>
            <a:off x="4044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" name="Oval 19"/>
          <p:cNvSpPr>
            <a:spLocks noChangeArrowheads="1"/>
          </p:cNvSpPr>
          <p:nvPr/>
        </p:nvSpPr>
        <p:spPr bwMode="auto">
          <a:xfrm>
            <a:off x="4044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" name="Oval 20"/>
          <p:cNvSpPr>
            <a:spLocks noChangeArrowheads="1"/>
          </p:cNvSpPr>
          <p:nvPr/>
        </p:nvSpPr>
        <p:spPr bwMode="auto">
          <a:xfrm>
            <a:off x="4887914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2" name="Oval 21"/>
          <p:cNvSpPr>
            <a:spLocks noChangeArrowheads="1"/>
          </p:cNvSpPr>
          <p:nvPr/>
        </p:nvSpPr>
        <p:spPr bwMode="auto">
          <a:xfrm>
            <a:off x="4044950" y="3287714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3" name="Oval 22"/>
          <p:cNvSpPr>
            <a:spLocks noChangeArrowheads="1"/>
          </p:cNvSpPr>
          <p:nvPr/>
        </p:nvSpPr>
        <p:spPr bwMode="auto">
          <a:xfrm>
            <a:off x="3200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" name="Oval 23"/>
          <p:cNvSpPr>
            <a:spLocks noChangeArrowheads="1"/>
          </p:cNvSpPr>
          <p:nvPr/>
        </p:nvSpPr>
        <p:spPr bwMode="auto">
          <a:xfrm>
            <a:off x="4887914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5" name="Oval 24"/>
          <p:cNvSpPr>
            <a:spLocks noChangeArrowheads="1"/>
          </p:cNvSpPr>
          <p:nvPr/>
        </p:nvSpPr>
        <p:spPr bwMode="auto">
          <a:xfrm>
            <a:off x="4887914" y="3287714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6" name="Oval 25"/>
          <p:cNvSpPr>
            <a:spLocks noChangeArrowheads="1"/>
          </p:cNvSpPr>
          <p:nvPr/>
        </p:nvSpPr>
        <p:spPr bwMode="auto">
          <a:xfrm>
            <a:off x="3200400" y="3287714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7" name="Oval 26"/>
          <p:cNvSpPr>
            <a:spLocks noChangeArrowheads="1"/>
          </p:cNvSpPr>
          <p:nvPr/>
        </p:nvSpPr>
        <p:spPr bwMode="auto">
          <a:xfrm>
            <a:off x="3200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8" name="Text Box 27"/>
          <p:cNvSpPr txBox="1">
            <a:spLocks noChangeArrowheads="1"/>
          </p:cNvSpPr>
          <p:nvPr/>
        </p:nvSpPr>
        <p:spPr bwMode="auto">
          <a:xfrm>
            <a:off x="4038600" y="2498726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FF"/>
                </a:solidFill>
                <a:latin typeface="Arial" charset="0"/>
              </a:rPr>
              <a:t>p</a:t>
            </a:r>
          </a:p>
        </p:txBody>
      </p:sp>
      <p:sp>
        <p:nvSpPr>
          <p:cNvPr id="69" name="Text Box 28"/>
          <p:cNvSpPr txBox="1">
            <a:spLocks noChangeArrowheads="1"/>
          </p:cNvSpPr>
          <p:nvPr/>
        </p:nvSpPr>
        <p:spPr bwMode="auto">
          <a:xfrm>
            <a:off x="4419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FF0000"/>
                </a:solidFill>
                <a:latin typeface="Arial" charset="0"/>
              </a:rPr>
              <a:t>w</a:t>
            </a:r>
            <a:r>
              <a:rPr lang="en-US" sz="2000" b="1" baseline="-25000">
                <a:solidFill>
                  <a:srgbClr val="FF0000"/>
                </a:solidFill>
                <a:latin typeface="Arial" charset="0"/>
              </a:rPr>
              <a:t>pq</a:t>
            </a:r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3276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1" name="Line 30"/>
          <p:cNvSpPr>
            <a:spLocks noChangeShapeType="1"/>
          </p:cNvSpPr>
          <p:nvPr/>
        </p:nvSpPr>
        <p:spPr bwMode="auto">
          <a:xfrm>
            <a:off x="3276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2" name="Line 31"/>
          <p:cNvSpPr>
            <a:spLocks noChangeShapeType="1"/>
          </p:cNvSpPr>
          <p:nvPr/>
        </p:nvSpPr>
        <p:spPr bwMode="auto">
          <a:xfrm>
            <a:off x="3276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3" name="Line 32"/>
          <p:cNvSpPr>
            <a:spLocks noChangeShapeType="1"/>
          </p:cNvSpPr>
          <p:nvPr/>
        </p:nvSpPr>
        <p:spPr bwMode="auto">
          <a:xfrm flipH="1">
            <a:off x="4114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4" name="Line 33"/>
          <p:cNvSpPr>
            <a:spLocks noChangeShapeType="1"/>
          </p:cNvSpPr>
          <p:nvPr/>
        </p:nvSpPr>
        <p:spPr bwMode="auto">
          <a:xfrm>
            <a:off x="4953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5" name="Line 34"/>
          <p:cNvSpPr>
            <a:spLocks noChangeShapeType="1"/>
          </p:cNvSpPr>
          <p:nvPr/>
        </p:nvSpPr>
        <p:spPr bwMode="auto">
          <a:xfrm>
            <a:off x="3276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6" name="Line 35"/>
          <p:cNvSpPr>
            <a:spLocks noChangeShapeType="1"/>
          </p:cNvSpPr>
          <p:nvPr/>
        </p:nvSpPr>
        <p:spPr bwMode="auto">
          <a:xfrm>
            <a:off x="3276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7" name="Line 36"/>
          <p:cNvSpPr>
            <a:spLocks noChangeShapeType="1"/>
          </p:cNvSpPr>
          <p:nvPr/>
        </p:nvSpPr>
        <p:spPr bwMode="auto">
          <a:xfrm flipH="1">
            <a:off x="3276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8" name="Line 37"/>
          <p:cNvSpPr>
            <a:spLocks noChangeShapeType="1"/>
          </p:cNvSpPr>
          <p:nvPr/>
        </p:nvSpPr>
        <p:spPr bwMode="auto">
          <a:xfrm>
            <a:off x="4114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9" name="Line 38"/>
          <p:cNvSpPr>
            <a:spLocks noChangeShapeType="1"/>
          </p:cNvSpPr>
          <p:nvPr/>
        </p:nvSpPr>
        <p:spPr bwMode="auto">
          <a:xfrm>
            <a:off x="3276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0" name="Line 39"/>
          <p:cNvSpPr>
            <a:spLocks noChangeShapeType="1"/>
          </p:cNvSpPr>
          <p:nvPr/>
        </p:nvSpPr>
        <p:spPr bwMode="auto">
          <a:xfrm flipV="1">
            <a:off x="3276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" name="Line 40"/>
          <p:cNvSpPr>
            <a:spLocks noChangeShapeType="1"/>
          </p:cNvSpPr>
          <p:nvPr/>
        </p:nvSpPr>
        <p:spPr bwMode="auto">
          <a:xfrm flipH="1" flipV="1">
            <a:off x="3276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2" name="Line 41"/>
          <p:cNvSpPr>
            <a:spLocks noChangeShapeType="1"/>
          </p:cNvSpPr>
          <p:nvPr/>
        </p:nvSpPr>
        <p:spPr bwMode="auto">
          <a:xfrm flipV="1">
            <a:off x="3276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3" name="Freeform 42"/>
          <p:cNvSpPr>
            <a:spLocks/>
          </p:cNvSpPr>
          <p:nvPr/>
        </p:nvSpPr>
        <p:spPr bwMode="auto">
          <a:xfrm flipH="1">
            <a:off x="3048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4" name="Freeform 43"/>
          <p:cNvSpPr>
            <a:spLocks/>
          </p:cNvSpPr>
          <p:nvPr/>
        </p:nvSpPr>
        <p:spPr bwMode="auto">
          <a:xfrm rot="16200000" flipH="1">
            <a:off x="4000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6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Cuts in a graph: Min cut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2590800"/>
            <a:ext cx="7772400" cy="12192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/>
              <a:t>Link Cut</a:t>
            </a:r>
          </a:p>
          <a:p>
            <a:pPr lvl="1" eaLnBrk="1" hangingPunct="1"/>
            <a:r>
              <a:rPr lang="en-US"/>
              <a:t>set of links whose removal makes a graph disconnected</a:t>
            </a:r>
          </a:p>
          <a:p>
            <a:pPr lvl="1" eaLnBrk="1" hangingPunct="1"/>
            <a:r>
              <a:rPr lang="en-US"/>
              <a:t>cost of a cut:</a:t>
            </a:r>
          </a:p>
        </p:txBody>
      </p:sp>
      <p:sp>
        <p:nvSpPr>
          <p:cNvPr id="4101" name="Oval 4"/>
          <p:cNvSpPr>
            <a:spLocks noChangeArrowheads="1"/>
          </p:cNvSpPr>
          <p:nvPr/>
        </p:nvSpPr>
        <p:spPr bwMode="auto">
          <a:xfrm>
            <a:off x="4373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4803776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4267201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4910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5338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6303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6840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4589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4695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7056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4589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6626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3" name="Oval 16"/>
          <p:cNvSpPr>
            <a:spLocks noChangeArrowheads="1"/>
          </p:cNvSpPr>
          <p:nvPr/>
        </p:nvSpPr>
        <p:spPr bwMode="auto">
          <a:xfrm>
            <a:off x="6197601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14" name="Oval 17"/>
          <p:cNvSpPr>
            <a:spLocks noChangeArrowheads="1"/>
          </p:cNvSpPr>
          <p:nvPr/>
        </p:nvSpPr>
        <p:spPr bwMode="auto">
          <a:xfrm>
            <a:off x="6948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4115" name="AutoShape 18"/>
          <p:cNvCxnSpPr>
            <a:cxnSpLocks noChangeShapeType="1"/>
            <a:stCxn id="4101" idx="5"/>
            <a:endCxn id="4111" idx="1"/>
          </p:cNvCxnSpPr>
          <p:nvPr/>
        </p:nvCxnSpPr>
        <p:spPr bwMode="auto">
          <a:xfrm>
            <a:off x="4465638" y="1506539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6" name="AutoShape 19"/>
          <p:cNvCxnSpPr>
            <a:cxnSpLocks noChangeShapeType="1"/>
            <a:stCxn id="4103" idx="6"/>
            <a:endCxn id="4111" idx="3"/>
          </p:cNvCxnSpPr>
          <p:nvPr/>
        </p:nvCxnSpPr>
        <p:spPr bwMode="auto">
          <a:xfrm flipV="1">
            <a:off x="4373564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7" name="AutoShape 20"/>
          <p:cNvCxnSpPr>
            <a:cxnSpLocks noChangeShapeType="1"/>
            <a:stCxn id="4103" idx="5"/>
            <a:endCxn id="4108" idx="1"/>
          </p:cNvCxnSpPr>
          <p:nvPr/>
        </p:nvCxnSpPr>
        <p:spPr bwMode="auto">
          <a:xfrm>
            <a:off x="4359276" y="1963739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8" name="AutoShape 21"/>
          <p:cNvCxnSpPr>
            <a:cxnSpLocks noChangeShapeType="1"/>
            <a:stCxn id="4101" idx="3"/>
            <a:endCxn id="4103" idx="0"/>
          </p:cNvCxnSpPr>
          <p:nvPr/>
        </p:nvCxnSpPr>
        <p:spPr bwMode="auto">
          <a:xfrm flipH="1">
            <a:off x="4321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9" name="AutoShape 22"/>
          <p:cNvCxnSpPr>
            <a:cxnSpLocks noChangeShapeType="1"/>
            <a:stCxn id="4111" idx="4"/>
            <a:endCxn id="4108" idx="0"/>
          </p:cNvCxnSpPr>
          <p:nvPr/>
        </p:nvCxnSpPr>
        <p:spPr bwMode="auto">
          <a:xfrm>
            <a:off x="4643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0" name="AutoShape 23"/>
          <p:cNvCxnSpPr>
            <a:cxnSpLocks noChangeShapeType="1"/>
            <a:stCxn id="4111" idx="7"/>
            <a:endCxn id="4102" idx="4"/>
          </p:cNvCxnSpPr>
          <p:nvPr/>
        </p:nvCxnSpPr>
        <p:spPr bwMode="auto">
          <a:xfrm flipV="1">
            <a:off x="4679950" y="1409701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1" name="AutoShape 24"/>
          <p:cNvCxnSpPr>
            <a:cxnSpLocks noChangeShapeType="1"/>
            <a:stCxn id="4111" idx="5"/>
            <a:endCxn id="4104" idx="1"/>
          </p:cNvCxnSpPr>
          <p:nvPr/>
        </p:nvCxnSpPr>
        <p:spPr bwMode="auto">
          <a:xfrm>
            <a:off x="4679951" y="1735139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2" name="AutoShape 25"/>
          <p:cNvCxnSpPr>
            <a:cxnSpLocks noChangeShapeType="1"/>
            <a:stCxn id="4108" idx="6"/>
            <a:endCxn id="4104" idx="3"/>
          </p:cNvCxnSpPr>
          <p:nvPr/>
        </p:nvCxnSpPr>
        <p:spPr bwMode="auto">
          <a:xfrm flipV="1">
            <a:off x="4695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3" name="AutoShape 26"/>
          <p:cNvCxnSpPr>
            <a:cxnSpLocks noChangeShapeType="1"/>
            <a:stCxn id="4101" idx="7"/>
            <a:endCxn id="4109" idx="3"/>
          </p:cNvCxnSpPr>
          <p:nvPr/>
        </p:nvCxnSpPr>
        <p:spPr bwMode="auto">
          <a:xfrm flipV="1">
            <a:off x="4465638" y="1163639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4" name="AutoShape 27"/>
          <p:cNvCxnSpPr>
            <a:cxnSpLocks noChangeShapeType="1"/>
            <a:stCxn id="4109" idx="5"/>
            <a:endCxn id="4102" idx="0"/>
          </p:cNvCxnSpPr>
          <p:nvPr/>
        </p:nvCxnSpPr>
        <p:spPr bwMode="auto">
          <a:xfrm>
            <a:off x="4787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5" name="AutoShape 28"/>
          <p:cNvCxnSpPr>
            <a:cxnSpLocks noChangeShapeType="1"/>
            <a:stCxn id="4104" idx="7"/>
            <a:endCxn id="4105" idx="3"/>
          </p:cNvCxnSpPr>
          <p:nvPr/>
        </p:nvCxnSpPr>
        <p:spPr bwMode="auto">
          <a:xfrm flipV="1">
            <a:off x="5002213" y="1735139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6" name="AutoShape 29"/>
          <p:cNvCxnSpPr>
            <a:cxnSpLocks noChangeShapeType="1"/>
            <a:stCxn id="4109" idx="6"/>
            <a:endCxn id="4105" idx="1"/>
          </p:cNvCxnSpPr>
          <p:nvPr/>
        </p:nvCxnSpPr>
        <p:spPr bwMode="auto">
          <a:xfrm>
            <a:off x="4803775" y="1123951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7" name="AutoShape 30"/>
          <p:cNvCxnSpPr>
            <a:cxnSpLocks noChangeShapeType="1"/>
            <a:stCxn id="4111" idx="6"/>
            <a:endCxn id="4105" idx="2"/>
          </p:cNvCxnSpPr>
          <p:nvPr/>
        </p:nvCxnSpPr>
        <p:spPr bwMode="auto">
          <a:xfrm>
            <a:off x="4695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8" name="AutoShape 31"/>
          <p:cNvCxnSpPr>
            <a:cxnSpLocks noChangeShapeType="1"/>
            <a:stCxn id="4106" idx="4"/>
            <a:endCxn id="4113" idx="0"/>
          </p:cNvCxnSpPr>
          <p:nvPr/>
        </p:nvCxnSpPr>
        <p:spPr bwMode="auto">
          <a:xfrm flipH="1">
            <a:off x="6251576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9" name="AutoShape 32"/>
          <p:cNvCxnSpPr>
            <a:cxnSpLocks noChangeShapeType="1"/>
            <a:stCxn id="4106" idx="7"/>
            <a:endCxn id="4112" idx="3"/>
          </p:cNvCxnSpPr>
          <p:nvPr/>
        </p:nvCxnSpPr>
        <p:spPr bwMode="auto">
          <a:xfrm flipV="1">
            <a:off x="6396038" y="1392239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0" name="AutoShape 33"/>
          <p:cNvCxnSpPr>
            <a:cxnSpLocks noChangeShapeType="1"/>
            <a:stCxn id="4112" idx="4"/>
            <a:endCxn id="4107" idx="1"/>
          </p:cNvCxnSpPr>
          <p:nvPr/>
        </p:nvCxnSpPr>
        <p:spPr bwMode="auto">
          <a:xfrm>
            <a:off x="6680201" y="1409701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1" name="AutoShape 34"/>
          <p:cNvCxnSpPr>
            <a:cxnSpLocks noChangeShapeType="1"/>
            <a:stCxn id="4113" idx="6"/>
            <a:endCxn id="4107" idx="2"/>
          </p:cNvCxnSpPr>
          <p:nvPr/>
        </p:nvCxnSpPr>
        <p:spPr bwMode="auto">
          <a:xfrm>
            <a:off x="6303964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2" name="AutoShape 35"/>
          <p:cNvCxnSpPr>
            <a:cxnSpLocks noChangeShapeType="1"/>
            <a:stCxn id="4112" idx="5"/>
            <a:endCxn id="4110" idx="2"/>
          </p:cNvCxnSpPr>
          <p:nvPr/>
        </p:nvCxnSpPr>
        <p:spPr bwMode="auto">
          <a:xfrm>
            <a:off x="6718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3" name="AutoShape 36"/>
          <p:cNvCxnSpPr>
            <a:cxnSpLocks noChangeShapeType="1"/>
            <a:stCxn id="4106" idx="5"/>
            <a:endCxn id="4107" idx="1"/>
          </p:cNvCxnSpPr>
          <p:nvPr/>
        </p:nvCxnSpPr>
        <p:spPr bwMode="auto">
          <a:xfrm>
            <a:off x="6396039" y="1620839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4" name="AutoShape 37"/>
          <p:cNvCxnSpPr>
            <a:cxnSpLocks noChangeShapeType="1"/>
            <a:stCxn id="4110" idx="3"/>
            <a:endCxn id="4113" idx="7"/>
          </p:cNvCxnSpPr>
          <p:nvPr/>
        </p:nvCxnSpPr>
        <p:spPr bwMode="auto">
          <a:xfrm flipH="1">
            <a:off x="6289675" y="1620839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5" name="AutoShape 38"/>
          <p:cNvCxnSpPr>
            <a:cxnSpLocks noChangeShapeType="1"/>
            <a:stCxn id="4110" idx="4"/>
            <a:endCxn id="4114" idx="0"/>
          </p:cNvCxnSpPr>
          <p:nvPr/>
        </p:nvCxnSpPr>
        <p:spPr bwMode="auto">
          <a:xfrm flipH="1">
            <a:off x="7002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6" name="AutoShape 39"/>
          <p:cNvCxnSpPr>
            <a:cxnSpLocks noChangeShapeType="1"/>
            <a:stCxn id="4113" idx="5"/>
            <a:endCxn id="4114" idx="2"/>
          </p:cNvCxnSpPr>
          <p:nvPr/>
        </p:nvCxnSpPr>
        <p:spPr bwMode="auto">
          <a:xfrm>
            <a:off x="6289676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7" name="AutoShape 40"/>
          <p:cNvCxnSpPr>
            <a:cxnSpLocks noChangeShapeType="1"/>
            <a:stCxn id="4105" idx="6"/>
            <a:endCxn id="4106" idx="2"/>
          </p:cNvCxnSpPr>
          <p:nvPr/>
        </p:nvCxnSpPr>
        <p:spPr bwMode="auto">
          <a:xfrm flipV="1">
            <a:off x="5446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8" name="AutoShape 41"/>
          <p:cNvCxnSpPr>
            <a:cxnSpLocks noChangeShapeType="1"/>
            <a:stCxn id="4104" idx="5"/>
            <a:endCxn id="4114" idx="3"/>
          </p:cNvCxnSpPr>
          <p:nvPr/>
        </p:nvCxnSpPr>
        <p:spPr bwMode="auto">
          <a:xfrm>
            <a:off x="5002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9" name="AutoShape 42"/>
          <p:cNvCxnSpPr>
            <a:cxnSpLocks noChangeShapeType="1"/>
            <a:stCxn id="4109" idx="7"/>
            <a:endCxn id="4106" idx="1"/>
          </p:cNvCxnSpPr>
          <p:nvPr/>
        </p:nvCxnSpPr>
        <p:spPr bwMode="auto">
          <a:xfrm>
            <a:off x="4787901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40" name="AutoShape 43"/>
          <p:cNvCxnSpPr>
            <a:cxnSpLocks noChangeShapeType="1"/>
            <a:stCxn id="4105" idx="5"/>
            <a:endCxn id="4113" idx="2"/>
          </p:cNvCxnSpPr>
          <p:nvPr/>
        </p:nvCxnSpPr>
        <p:spPr bwMode="auto">
          <a:xfrm>
            <a:off x="5430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141" name="Text Box 44"/>
          <p:cNvSpPr txBox="1">
            <a:spLocks noChangeArrowheads="1"/>
          </p:cNvSpPr>
          <p:nvPr/>
        </p:nvSpPr>
        <p:spPr bwMode="auto">
          <a:xfrm>
            <a:off x="4191001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CC"/>
                </a:solidFill>
                <a:latin typeface="Arial" charset="0"/>
              </a:rPr>
              <a:t>A</a:t>
            </a:r>
          </a:p>
        </p:txBody>
      </p:sp>
      <p:sp>
        <p:nvSpPr>
          <p:cNvPr id="4142" name="Text Box 45"/>
          <p:cNvSpPr txBox="1">
            <a:spLocks noChangeArrowheads="1"/>
          </p:cNvSpPr>
          <p:nvPr/>
        </p:nvSpPr>
        <p:spPr bwMode="auto">
          <a:xfrm>
            <a:off x="7086601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808080"/>
                </a:solidFill>
                <a:latin typeface="Arial" charset="0"/>
              </a:rPr>
              <a:t>B</a:t>
            </a:r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2189163" y="4414838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Find minimum cut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gives you a segmentation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fast algorithms exist for doing this</a:t>
            </a:r>
          </a:p>
        </p:txBody>
      </p:sp>
      <p:sp>
        <p:nvSpPr>
          <p:cNvPr id="4145" name="Text Box 50"/>
          <p:cNvSpPr txBox="1">
            <a:spLocks noChangeArrowheads="1"/>
          </p:cNvSpPr>
          <p:nvPr/>
        </p:nvSpPr>
        <p:spPr bwMode="auto">
          <a:xfrm>
            <a:off x="8950326" y="6553201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Source: Steve Seitz</a:t>
            </a:r>
          </a:p>
        </p:txBody>
      </p:sp>
      <p:graphicFrame>
        <p:nvGraphicFramePr>
          <p:cNvPr id="4098" name="Object 49"/>
          <p:cNvGraphicFramePr>
            <a:graphicFrameLocks noChangeAspect="1"/>
          </p:cNvGraphicFramePr>
          <p:nvPr/>
        </p:nvGraphicFramePr>
        <p:xfrm>
          <a:off x="4708526" y="3502026"/>
          <a:ext cx="292576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1295280" imgH="355320" progId="Equation.3">
                  <p:embed/>
                </p:oleObj>
              </mc:Choice>
              <mc:Fallback>
                <p:oleObj name="Equation" r:id="rId4" imgW="1295280" imgH="355320" progId="Equation.3">
                  <p:embed/>
                  <p:pic>
                    <p:nvPicPr>
                      <p:cNvPr id="4098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6" y="3502026"/>
                        <a:ext cx="292576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6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7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Minimum cut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4294967295"/>
          </p:nvPr>
        </p:nvSpPr>
        <p:spPr>
          <a:xfrm>
            <a:off x="1970088" y="1347788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/>
              <a:t>Problem with minimum cut:  </a:t>
            </a:r>
          </a:p>
          <a:p>
            <a:pPr eaLnBrk="1" hangingPunct="1">
              <a:buFontTx/>
              <a:buNone/>
            </a:pPr>
            <a:r>
              <a:rPr lang="en-US" sz="2400"/>
              <a:t>	Weight of cut proportional to number of edges in the cut; tends to produce small, isolated components.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3"/>
          <a:srcRect l="30833" t="36240" r="16667" b="9061"/>
          <a:stretch>
            <a:fillRect/>
          </a:stretch>
        </p:blipFill>
        <p:spPr bwMode="auto">
          <a:xfrm>
            <a:off x="3467100" y="2771775"/>
            <a:ext cx="4953000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Box 4"/>
          <p:cNvSpPr txBox="1">
            <a:spLocks noChangeArrowheads="1"/>
          </p:cNvSpPr>
          <p:nvPr/>
        </p:nvSpPr>
        <p:spPr bwMode="auto">
          <a:xfrm>
            <a:off x="4419600" y="5943601"/>
            <a:ext cx="4038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[Shi &amp;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Malik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, 2000 PAMI]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12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Cuts in a graph: Normalized cut</a:t>
            </a:r>
          </a:p>
        </p:txBody>
      </p:sp>
      <p:sp>
        <p:nvSpPr>
          <p:cNvPr id="5124" name="Oval 4"/>
          <p:cNvSpPr>
            <a:spLocks noChangeArrowheads="1"/>
          </p:cNvSpPr>
          <p:nvPr/>
        </p:nvSpPr>
        <p:spPr bwMode="auto">
          <a:xfrm>
            <a:off x="4373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4803776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4267201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4910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5338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6303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6840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1" name="Oval 11"/>
          <p:cNvSpPr>
            <a:spLocks noChangeArrowheads="1"/>
          </p:cNvSpPr>
          <p:nvPr/>
        </p:nvSpPr>
        <p:spPr bwMode="auto">
          <a:xfrm>
            <a:off x="4589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2" name="Oval 12"/>
          <p:cNvSpPr>
            <a:spLocks noChangeArrowheads="1"/>
          </p:cNvSpPr>
          <p:nvPr/>
        </p:nvSpPr>
        <p:spPr bwMode="auto">
          <a:xfrm>
            <a:off x="4695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7056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4589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5" name="Oval 15"/>
          <p:cNvSpPr>
            <a:spLocks noChangeArrowheads="1"/>
          </p:cNvSpPr>
          <p:nvPr/>
        </p:nvSpPr>
        <p:spPr bwMode="auto">
          <a:xfrm>
            <a:off x="6626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6197601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7" name="Oval 17"/>
          <p:cNvSpPr>
            <a:spLocks noChangeArrowheads="1"/>
          </p:cNvSpPr>
          <p:nvPr/>
        </p:nvSpPr>
        <p:spPr bwMode="auto">
          <a:xfrm>
            <a:off x="6948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5138" name="AutoShape 18"/>
          <p:cNvCxnSpPr>
            <a:cxnSpLocks noChangeShapeType="1"/>
            <a:stCxn id="5124" idx="5"/>
            <a:endCxn id="5134" idx="1"/>
          </p:cNvCxnSpPr>
          <p:nvPr/>
        </p:nvCxnSpPr>
        <p:spPr bwMode="auto">
          <a:xfrm>
            <a:off x="4465638" y="1506539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39" name="AutoShape 19"/>
          <p:cNvCxnSpPr>
            <a:cxnSpLocks noChangeShapeType="1"/>
            <a:stCxn id="5126" idx="6"/>
            <a:endCxn id="5134" idx="3"/>
          </p:cNvCxnSpPr>
          <p:nvPr/>
        </p:nvCxnSpPr>
        <p:spPr bwMode="auto">
          <a:xfrm flipV="1">
            <a:off x="4373564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0" name="AutoShape 20"/>
          <p:cNvCxnSpPr>
            <a:cxnSpLocks noChangeShapeType="1"/>
            <a:stCxn id="5126" idx="5"/>
            <a:endCxn id="5131" idx="1"/>
          </p:cNvCxnSpPr>
          <p:nvPr/>
        </p:nvCxnSpPr>
        <p:spPr bwMode="auto">
          <a:xfrm>
            <a:off x="4359276" y="1963739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1" name="AutoShape 21"/>
          <p:cNvCxnSpPr>
            <a:cxnSpLocks noChangeShapeType="1"/>
            <a:stCxn id="5124" idx="3"/>
            <a:endCxn id="5126" idx="0"/>
          </p:cNvCxnSpPr>
          <p:nvPr/>
        </p:nvCxnSpPr>
        <p:spPr bwMode="auto">
          <a:xfrm flipH="1">
            <a:off x="4321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2" name="AutoShape 22"/>
          <p:cNvCxnSpPr>
            <a:cxnSpLocks noChangeShapeType="1"/>
            <a:stCxn id="5134" idx="4"/>
            <a:endCxn id="5131" idx="0"/>
          </p:cNvCxnSpPr>
          <p:nvPr/>
        </p:nvCxnSpPr>
        <p:spPr bwMode="auto">
          <a:xfrm>
            <a:off x="4643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3" name="AutoShape 23"/>
          <p:cNvCxnSpPr>
            <a:cxnSpLocks noChangeShapeType="1"/>
            <a:stCxn id="5134" idx="7"/>
            <a:endCxn id="5125" idx="4"/>
          </p:cNvCxnSpPr>
          <p:nvPr/>
        </p:nvCxnSpPr>
        <p:spPr bwMode="auto">
          <a:xfrm flipV="1">
            <a:off x="4679950" y="1409701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4" name="AutoShape 24"/>
          <p:cNvCxnSpPr>
            <a:cxnSpLocks noChangeShapeType="1"/>
            <a:stCxn id="5134" idx="5"/>
            <a:endCxn id="5127" idx="1"/>
          </p:cNvCxnSpPr>
          <p:nvPr/>
        </p:nvCxnSpPr>
        <p:spPr bwMode="auto">
          <a:xfrm>
            <a:off x="4679951" y="1735139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5" name="AutoShape 25"/>
          <p:cNvCxnSpPr>
            <a:cxnSpLocks noChangeShapeType="1"/>
            <a:stCxn id="5131" idx="6"/>
            <a:endCxn id="5127" idx="3"/>
          </p:cNvCxnSpPr>
          <p:nvPr/>
        </p:nvCxnSpPr>
        <p:spPr bwMode="auto">
          <a:xfrm flipV="1">
            <a:off x="4695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6" name="AutoShape 26"/>
          <p:cNvCxnSpPr>
            <a:cxnSpLocks noChangeShapeType="1"/>
            <a:stCxn id="5124" idx="7"/>
            <a:endCxn id="5132" idx="3"/>
          </p:cNvCxnSpPr>
          <p:nvPr/>
        </p:nvCxnSpPr>
        <p:spPr bwMode="auto">
          <a:xfrm flipV="1">
            <a:off x="4465638" y="1163639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7" name="AutoShape 27"/>
          <p:cNvCxnSpPr>
            <a:cxnSpLocks noChangeShapeType="1"/>
            <a:stCxn id="5132" idx="5"/>
            <a:endCxn id="5125" idx="0"/>
          </p:cNvCxnSpPr>
          <p:nvPr/>
        </p:nvCxnSpPr>
        <p:spPr bwMode="auto">
          <a:xfrm>
            <a:off x="4787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8" name="AutoShape 28"/>
          <p:cNvCxnSpPr>
            <a:cxnSpLocks noChangeShapeType="1"/>
            <a:stCxn id="5127" idx="7"/>
            <a:endCxn id="5128" idx="3"/>
          </p:cNvCxnSpPr>
          <p:nvPr/>
        </p:nvCxnSpPr>
        <p:spPr bwMode="auto">
          <a:xfrm flipV="1">
            <a:off x="5002213" y="1735139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9" name="AutoShape 29"/>
          <p:cNvCxnSpPr>
            <a:cxnSpLocks noChangeShapeType="1"/>
            <a:stCxn id="5132" idx="6"/>
            <a:endCxn id="5128" idx="1"/>
          </p:cNvCxnSpPr>
          <p:nvPr/>
        </p:nvCxnSpPr>
        <p:spPr bwMode="auto">
          <a:xfrm>
            <a:off x="4803775" y="1123951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0" name="AutoShape 30"/>
          <p:cNvCxnSpPr>
            <a:cxnSpLocks noChangeShapeType="1"/>
            <a:stCxn id="5134" idx="6"/>
            <a:endCxn id="5128" idx="2"/>
          </p:cNvCxnSpPr>
          <p:nvPr/>
        </p:nvCxnSpPr>
        <p:spPr bwMode="auto">
          <a:xfrm>
            <a:off x="4695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1" name="AutoShape 31"/>
          <p:cNvCxnSpPr>
            <a:cxnSpLocks noChangeShapeType="1"/>
            <a:stCxn id="5129" idx="4"/>
            <a:endCxn id="5136" idx="0"/>
          </p:cNvCxnSpPr>
          <p:nvPr/>
        </p:nvCxnSpPr>
        <p:spPr bwMode="auto">
          <a:xfrm flipH="1">
            <a:off x="6251576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2" name="AutoShape 32"/>
          <p:cNvCxnSpPr>
            <a:cxnSpLocks noChangeShapeType="1"/>
            <a:stCxn id="5129" idx="7"/>
            <a:endCxn id="5135" idx="3"/>
          </p:cNvCxnSpPr>
          <p:nvPr/>
        </p:nvCxnSpPr>
        <p:spPr bwMode="auto">
          <a:xfrm flipV="1">
            <a:off x="6396038" y="1392239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3" name="AutoShape 33"/>
          <p:cNvCxnSpPr>
            <a:cxnSpLocks noChangeShapeType="1"/>
            <a:stCxn id="5135" idx="4"/>
            <a:endCxn id="5130" idx="1"/>
          </p:cNvCxnSpPr>
          <p:nvPr/>
        </p:nvCxnSpPr>
        <p:spPr bwMode="auto">
          <a:xfrm>
            <a:off x="6680201" y="1409701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4" name="AutoShape 34"/>
          <p:cNvCxnSpPr>
            <a:cxnSpLocks noChangeShapeType="1"/>
            <a:stCxn id="5136" idx="6"/>
            <a:endCxn id="5130" idx="2"/>
          </p:cNvCxnSpPr>
          <p:nvPr/>
        </p:nvCxnSpPr>
        <p:spPr bwMode="auto">
          <a:xfrm>
            <a:off x="6303964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5" name="AutoShape 35"/>
          <p:cNvCxnSpPr>
            <a:cxnSpLocks noChangeShapeType="1"/>
            <a:stCxn id="5135" idx="5"/>
            <a:endCxn id="5133" idx="2"/>
          </p:cNvCxnSpPr>
          <p:nvPr/>
        </p:nvCxnSpPr>
        <p:spPr bwMode="auto">
          <a:xfrm>
            <a:off x="6718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6" name="AutoShape 36"/>
          <p:cNvCxnSpPr>
            <a:cxnSpLocks noChangeShapeType="1"/>
            <a:stCxn id="5129" idx="5"/>
            <a:endCxn id="5130" idx="1"/>
          </p:cNvCxnSpPr>
          <p:nvPr/>
        </p:nvCxnSpPr>
        <p:spPr bwMode="auto">
          <a:xfrm>
            <a:off x="6396039" y="1620839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7" name="AutoShape 37"/>
          <p:cNvCxnSpPr>
            <a:cxnSpLocks noChangeShapeType="1"/>
            <a:stCxn id="5133" idx="3"/>
            <a:endCxn id="5136" idx="7"/>
          </p:cNvCxnSpPr>
          <p:nvPr/>
        </p:nvCxnSpPr>
        <p:spPr bwMode="auto">
          <a:xfrm flipH="1">
            <a:off x="6289675" y="1620839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8" name="AutoShape 38"/>
          <p:cNvCxnSpPr>
            <a:cxnSpLocks noChangeShapeType="1"/>
            <a:stCxn id="5133" idx="4"/>
            <a:endCxn id="5137" idx="0"/>
          </p:cNvCxnSpPr>
          <p:nvPr/>
        </p:nvCxnSpPr>
        <p:spPr bwMode="auto">
          <a:xfrm flipH="1">
            <a:off x="7002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9" name="AutoShape 39"/>
          <p:cNvCxnSpPr>
            <a:cxnSpLocks noChangeShapeType="1"/>
            <a:stCxn id="5136" idx="5"/>
            <a:endCxn id="5137" idx="2"/>
          </p:cNvCxnSpPr>
          <p:nvPr/>
        </p:nvCxnSpPr>
        <p:spPr bwMode="auto">
          <a:xfrm>
            <a:off x="6289676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60" name="AutoShape 40"/>
          <p:cNvCxnSpPr>
            <a:cxnSpLocks noChangeShapeType="1"/>
            <a:stCxn id="5128" idx="6"/>
            <a:endCxn id="5129" idx="2"/>
          </p:cNvCxnSpPr>
          <p:nvPr/>
        </p:nvCxnSpPr>
        <p:spPr bwMode="auto">
          <a:xfrm flipV="1">
            <a:off x="5446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1" name="AutoShape 41"/>
          <p:cNvCxnSpPr>
            <a:cxnSpLocks noChangeShapeType="1"/>
            <a:stCxn id="5127" idx="5"/>
            <a:endCxn id="5137" idx="3"/>
          </p:cNvCxnSpPr>
          <p:nvPr/>
        </p:nvCxnSpPr>
        <p:spPr bwMode="auto">
          <a:xfrm>
            <a:off x="5002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2" name="AutoShape 42"/>
          <p:cNvCxnSpPr>
            <a:cxnSpLocks noChangeShapeType="1"/>
            <a:stCxn id="5132" idx="7"/>
            <a:endCxn id="5129" idx="1"/>
          </p:cNvCxnSpPr>
          <p:nvPr/>
        </p:nvCxnSpPr>
        <p:spPr bwMode="auto">
          <a:xfrm>
            <a:off x="4787901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3" name="AutoShape 43"/>
          <p:cNvCxnSpPr>
            <a:cxnSpLocks noChangeShapeType="1"/>
            <a:stCxn id="5128" idx="5"/>
            <a:endCxn id="5136" idx="2"/>
          </p:cNvCxnSpPr>
          <p:nvPr/>
        </p:nvCxnSpPr>
        <p:spPr bwMode="auto">
          <a:xfrm>
            <a:off x="5430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5164" name="Text Box 44"/>
          <p:cNvSpPr txBox="1">
            <a:spLocks noChangeArrowheads="1"/>
          </p:cNvSpPr>
          <p:nvPr/>
        </p:nvSpPr>
        <p:spPr bwMode="auto">
          <a:xfrm>
            <a:off x="4191001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3333CC"/>
                </a:solidFill>
                <a:latin typeface="Arial" charset="0"/>
              </a:rPr>
              <a:t>A</a:t>
            </a:r>
          </a:p>
        </p:txBody>
      </p:sp>
      <p:sp>
        <p:nvSpPr>
          <p:cNvPr id="5165" name="Text Box 45"/>
          <p:cNvSpPr txBox="1">
            <a:spLocks noChangeArrowheads="1"/>
          </p:cNvSpPr>
          <p:nvPr/>
        </p:nvSpPr>
        <p:spPr bwMode="auto">
          <a:xfrm>
            <a:off x="7086601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808080"/>
                </a:solidFill>
                <a:latin typeface="Arial" charset="0"/>
              </a:rPr>
              <a:t>B</a:t>
            </a:r>
          </a:p>
        </p:txBody>
      </p:sp>
      <p:sp>
        <p:nvSpPr>
          <p:cNvPr id="621613" name="Rectangle 47"/>
          <p:cNvSpPr>
            <a:spLocks noChangeArrowheads="1"/>
          </p:cNvSpPr>
          <p:nvPr/>
        </p:nvSpPr>
        <p:spPr bwMode="auto">
          <a:xfrm>
            <a:off x="2209800" y="2771775"/>
            <a:ext cx="795465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Normalized Cut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fix bias of Min Cut by 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normalizing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 for size of segments: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	assoc(A,V) = sum of weights of all edges that touch A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en-US" sz="1000" dirty="0">
              <a:solidFill>
                <a:srgbClr val="000000"/>
              </a:solidFill>
              <a:latin typeface="Arial" charset="0"/>
            </a:endParaRP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rial" charset="0"/>
              </a:rPr>
              <a:t>Ncut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 value small when we get two clusters with many edges with high weights, and few edges of low weight between them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Approximate solution for minimizing the </a:t>
            </a:r>
            <a:r>
              <a:rPr lang="en-US" sz="2000" dirty="0" err="1">
                <a:solidFill>
                  <a:srgbClr val="000000"/>
                </a:solidFill>
                <a:latin typeface="Arial" charset="0"/>
              </a:rPr>
              <a:t>Ncut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 value : generalized eigenvalue problem.</a:t>
            </a:r>
          </a:p>
        </p:txBody>
      </p:sp>
      <p:sp>
        <p:nvSpPr>
          <p:cNvPr id="5167" name="Text Box 47"/>
          <p:cNvSpPr txBox="1">
            <a:spLocks noChangeArrowheads="1"/>
          </p:cNvSpPr>
          <p:nvPr/>
        </p:nvSpPr>
        <p:spPr bwMode="auto">
          <a:xfrm>
            <a:off x="8913814" y="6553201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rial" charset="0"/>
              </a:rPr>
              <a:t>Source: Steve Seitz</a:t>
            </a:r>
          </a:p>
        </p:txBody>
      </p:sp>
      <p:graphicFrame>
        <p:nvGraphicFramePr>
          <p:cNvPr id="621616" name="Object 48"/>
          <p:cNvGraphicFramePr>
            <a:graphicFrameLocks noChangeAspect="1"/>
          </p:cNvGraphicFramePr>
          <p:nvPr/>
        </p:nvGraphicFramePr>
        <p:xfrm>
          <a:off x="5475288" y="3730625"/>
          <a:ext cx="35814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5" imgW="1650960" imgH="419040" progId="Equation.3">
                  <p:embed/>
                </p:oleObj>
              </mc:Choice>
              <mc:Fallback>
                <p:oleObj name="Equation" r:id="rId5" imgW="1650960" imgH="419040" progId="Equation.3">
                  <p:embed/>
                  <p:pic>
                    <p:nvPicPr>
                      <p:cNvPr id="62161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5288" y="3730625"/>
                        <a:ext cx="3581400" cy="909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68" name="Picture 56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 r="64290" b="11780"/>
          <a:stretch>
            <a:fillRect/>
          </a:stretch>
        </p:blipFill>
        <p:spPr bwMode="auto">
          <a:xfrm>
            <a:off x="3101975" y="3767139"/>
            <a:ext cx="2179638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69" name="TextBox 54"/>
          <p:cNvSpPr txBox="1">
            <a:spLocks noChangeArrowheads="1"/>
          </p:cNvSpPr>
          <p:nvPr/>
        </p:nvSpPr>
        <p:spPr bwMode="auto">
          <a:xfrm>
            <a:off x="119337" y="6650196"/>
            <a:ext cx="88391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3"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J. Shi and J. 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Malik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Arial" charset="0"/>
                <a:hlinkClick r:id="rId8"/>
              </a:rPr>
              <a:t>Normalized Cuts and Image Segmentation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, CVPR, 1997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5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AEC4E5-58DF-49A6-851E-350B1A83A751}"/>
              </a:ext>
            </a:extLst>
          </p:cNvPr>
          <p:cNvCxnSpPr>
            <a:cxnSpLocks/>
          </p:cNvCxnSpPr>
          <p:nvPr/>
        </p:nvCxnSpPr>
        <p:spPr>
          <a:xfrm>
            <a:off x="4888142" y="303295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E961E-2D61-41E3-8756-DD1E1FA3DC16}"/>
              </a:ext>
            </a:extLst>
          </p:cNvPr>
          <p:cNvCxnSpPr>
            <a:cxnSpLocks/>
          </p:cNvCxnSpPr>
          <p:nvPr/>
        </p:nvCxnSpPr>
        <p:spPr>
          <a:xfrm>
            <a:off x="4888142" y="429309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45AA-9151-4B0C-8057-C0076CB5DDBC}"/>
              </a:ext>
            </a:extLst>
          </p:cNvPr>
          <p:cNvCxnSpPr>
            <a:cxnSpLocks/>
          </p:cNvCxnSpPr>
          <p:nvPr/>
        </p:nvCxnSpPr>
        <p:spPr>
          <a:xfrm flipV="1">
            <a:off x="4908657" y="2542695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510CA9-B8F5-47B5-A1C6-D0FFC1F1B87C}"/>
              </a:ext>
            </a:extLst>
          </p:cNvPr>
          <p:cNvCxnSpPr>
            <a:cxnSpLocks/>
          </p:cNvCxnSpPr>
          <p:nvPr/>
        </p:nvCxnSpPr>
        <p:spPr>
          <a:xfrm>
            <a:off x="4537275" y="3830783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8FB07B-B86C-47C2-890C-109A1679C6CA}"/>
              </a:ext>
            </a:extLst>
          </p:cNvPr>
          <p:cNvCxnSpPr>
            <a:cxnSpLocks/>
          </p:cNvCxnSpPr>
          <p:nvPr/>
        </p:nvCxnSpPr>
        <p:spPr>
          <a:xfrm>
            <a:off x="7292913" y="4293096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C5847C-ACE3-42CF-8E5D-F1838A281A5B}"/>
              </a:ext>
            </a:extLst>
          </p:cNvPr>
          <p:cNvCxnSpPr>
            <a:cxnSpLocks/>
          </p:cNvCxnSpPr>
          <p:nvPr/>
        </p:nvCxnSpPr>
        <p:spPr>
          <a:xfrm flipV="1">
            <a:off x="4537275" y="4293096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4A1421-5C0F-4A42-9044-13C9ABE96DF4}"/>
              </a:ext>
            </a:extLst>
          </p:cNvPr>
          <p:cNvCxnSpPr>
            <a:cxnSpLocks/>
          </p:cNvCxnSpPr>
          <p:nvPr/>
        </p:nvCxnSpPr>
        <p:spPr>
          <a:xfrm>
            <a:off x="6867938" y="2556519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3AABC5-C32A-4E4E-A096-3FFA8F107F2F}"/>
              </a:ext>
            </a:extLst>
          </p:cNvPr>
          <p:cNvCxnSpPr>
            <a:cxnSpLocks/>
          </p:cNvCxnSpPr>
          <p:nvPr/>
        </p:nvCxnSpPr>
        <p:spPr>
          <a:xfrm>
            <a:off x="4908657" y="3040018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68924E-3985-4278-8041-CC37DD09504F}"/>
              </a:ext>
            </a:extLst>
          </p:cNvPr>
          <p:cNvCxnSpPr>
            <a:cxnSpLocks/>
          </p:cNvCxnSpPr>
          <p:nvPr/>
        </p:nvCxnSpPr>
        <p:spPr>
          <a:xfrm flipH="1">
            <a:off x="6917813" y="3062383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CC0A7F-FC95-4AF8-A8D7-9087F62E5D0A}"/>
              </a:ext>
            </a:extLst>
          </p:cNvPr>
          <p:cNvCxnSpPr>
            <a:cxnSpLocks/>
          </p:cNvCxnSpPr>
          <p:nvPr/>
        </p:nvCxnSpPr>
        <p:spPr>
          <a:xfrm flipH="1">
            <a:off x="7315672" y="3826331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2A6E32A-AC30-49E4-8242-A048F1723629}"/>
              </a:ext>
            </a:extLst>
          </p:cNvPr>
          <p:cNvSpPr/>
          <p:nvPr/>
        </p:nvSpPr>
        <p:spPr>
          <a:xfrm>
            <a:off x="7322234" y="1808820"/>
            <a:ext cx="990600" cy="3581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95589-DDF6-43AE-8C69-2A4382CA0BA6}"/>
              </a:ext>
            </a:extLst>
          </p:cNvPr>
          <p:cNvSpPr/>
          <p:nvPr/>
        </p:nvSpPr>
        <p:spPr>
          <a:xfrm>
            <a:off x="3897542" y="1808820"/>
            <a:ext cx="990600" cy="3581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18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results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88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44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288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244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200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763000" y="64770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z="1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0" y="6581002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47756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133600" y="76200"/>
            <a:ext cx="8001000" cy="838200"/>
          </a:xfrm>
        </p:spPr>
        <p:txBody>
          <a:bodyPr>
            <a:normAutofit/>
          </a:bodyPr>
          <a:lstStyle/>
          <a:p>
            <a:r>
              <a:rPr lang="en-US"/>
              <a:t>Results: Berkeley Segmentation Engine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866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392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88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814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340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9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866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0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858250" y="3657600"/>
            <a:ext cx="15049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2819400" y="6172201"/>
            <a:ext cx="701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latin typeface="Arial" charset="0"/>
                <a:cs typeface="Arial" charset="0"/>
                <a:hlinkClick r:id="rId12"/>
              </a:rPr>
              <a:t>http://www.cs.berkeley.edu/~fowlkes/BSE/</a:t>
            </a:r>
            <a:endParaRPr 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z="1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0" y="6581002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0879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4"/>
          <p:cNvSpPr>
            <a:spLocks noGrp="1"/>
          </p:cNvSpPr>
          <p:nvPr>
            <p:ph type="title"/>
          </p:nvPr>
        </p:nvSpPr>
        <p:spPr>
          <a:xfrm>
            <a:off x="2006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Normalized cuts: pros and 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70088" y="1420813"/>
            <a:ext cx="8229600" cy="4525962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sz="2800" u="sng"/>
              <a:t>Pros:</a:t>
            </a:r>
          </a:p>
          <a:p>
            <a:pPr eaLnBrk="1" hangingPunct="1"/>
            <a:r>
              <a:rPr lang="en-US"/>
              <a:t>Generic framework, flexible to choice of function that computes weights (“affinities”) between nodes</a:t>
            </a:r>
          </a:p>
          <a:p>
            <a:pPr eaLnBrk="1" hangingPunct="1"/>
            <a:r>
              <a:rPr lang="en-US"/>
              <a:t>Does not require model of the data distribution</a:t>
            </a:r>
          </a:p>
          <a:p>
            <a:pPr eaLnBrk="1" hangingPunct="1"/>
            <a:endParaRPr lang="en-US"/>
          </a:p>
          <a:p>
            <a:pPr eaLnBrk="1" hangingPunct="1">
              <a:buFontTx/>
              <a:buNone/>
            </a:pPr>
            <a:r>
              <a:rPr lang="en-US" u="sng"/>
              <a:t>Cons:</a:t>
            </a:r>
          </a:p>
          <a:p>
            <a:pPr eaLnBrk="1" hangingPunct="1"/>
            <a:r>
              <a:rPr lang="en-US"/>
              <a:t>Time complexity can be high</a:t>
            </a:r>
          </a:p>
          <a:p>
            <a:pPr lvl="1" eaLnBrk="1" hangingPunct="1"/>
            <a:r>
              <a:rPr lang="en-US" sz="2000"/>
              <a:t>Dense, highly connected graphs </a:t>
            </a:r>
            <a:r>
              <a:rPr lang="en-US" sz="2000">
                <a:sym typeface="Wingdings" pitchFamily="2" charset="2"/>
              </a:rPr>
              <a:t> many affinity computations</a:t>
            </a:r>
          </a:p>
          <a:p>
            <a:pPr lvl="1" eaLnBrk="1" hangingPunct="1"/>
            <a:r>
              <a:rPr lang="en-US" sz="2000">
                <a:sym typeface="Wingdings" pitchFamily="2" charset="2"/>
              </a:rPr>
              <a:t>Solving eigenvalue problem</a:t>
            </a:r>
          </a:p>
          <a:p>
            <a:pPr eaLnBrk="1" hangingPunct="1"/>
            <a:r>
              <a:rPr lang="en-US">
                <a:sym typeface="Wingdings" pitchFamily="2" charset="2"/>
              </a:rPr>
              <a:t>Preference for balanced partitions</a:t>
            </a:r>
            <a:endParaRPr lang="en-US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524000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593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83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3390900" y="35052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93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Segments as primitives for recognition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1828800" y="6019800"/>
            <a:ext cx="8839200" cy="304800"/>
          </a:xfrm>
        </p:spPr>
        <p:txBody>
          <a:bodyPr>
            <a:normAutofit fontScale="92500"/>
          </a:bodyPr>
          <a:lstStyle/>
          <a:p>
            <a:r>
              <a:rPr lang="en-US" sz="1200" dirty="0"/>
              <a:t>B. Russell et al., </a:t>
            </a:r>
            <a:r>
              <a:rPr lang="en-US" sz="1200" dirty="0">
                <a:hlinkClick r:id="rId3"/>
              </a:rPr>
              <a:t>“Using Multiple Segmentations to Discover Objects and their Extent in Image Collections,”</a:t>
            </a:r>
            <a:r>
              <a:rPr lang="en-US" sz="1200" dirty="0"/>
              <a:t> CVPR 2006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895600" y="914401"/>
            <a:ext cx="6019800" cy="1322390"/>
            <a:chOff x="111720" y="2590800"/>
            <a:chExt cx="3433167" cy="754063"/>
          </a:xfrm>
        </p:grpSpPr>
        <p:sp>
          <p:nvSpPr>
            <p:cNvPr id="55302" name="Text Box 2029"/>
            <p:cNvSpPr txBox="1">
              <a:spLocks noChangeArrowheads="1"/>
            </p:cNvSpPr>
            <p:nvPr/>
          </p:nvSpPr>
          <p:spPr bwMode="auto">
            <a:xfrm>
              <a:off x="457200" y="2590800"/>
              <a:ext cx="3014662" cy="112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rtl="0" eaLnBrk="0" fontAlgn="base" hangingPunct="0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6600"/>
                  </a:solidFill>
                  <a:latin typeface="Arial" charset="0"/>
                  <a:cs typeface="Arial" charset="0"/>
                </a:rPr>
                <a:t>Multiple segmentations</a:t>
              </a:r>
              <a:endParaRPr lang="en-GB" b="1">
                <a:solidFill>
                  <a:srgbClr val="0066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" name="Group 2049"/>
            <p:cNvGrpSpPr>
              <a:grpSpLocks/>
            </p:cNvGrpSpPr>
            <p:nvPr/>
          </p:nvGrpSpPr>
          <p:grpSpPr bwMode="auto">
            <a:xfrm>
              <a:off x="1046162" y="2736850"/>
              <a:ext cx="2498725" cy="608013"/>
              <a:chOff x="2115" y="712"/>
              <a:chExt cx="1574" cy="383"/>
            </a:xfrm>
          </p:grpSpPr>
          <p:grpSp>
            <p:nvGrpSpPr>
              <p:cNvPr id="4" name="Group 2048"/>
              <p:cNvGrpSpPr>
                <a:grpSpLocks/>
              </p:cNvGrpSpPr>
              <p:nvPr/>
            </p:nvGrpSpPr>
            <p:grpSpPr bwMode="auto">
              <a:xfrm>
                <a:off x="2115" y="712"/>
                <a:ext cx="1574" cy="383"/>
                <a:chOff x="2115" y="712"/>
                <a:chExt cx="1574" cy="383"/>
              </a:xfrm>
            </p:grpSpPr>
            <p:pic>
              <p:nvPicPr>
                <p:cNvPr id="55309" name="Picture 2031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 l="569"/>
                <a:stretch>
                  <a:fillRect/>
                </a:stretch>
              </p:blipFill>
              <p:spPr bwMode="auto">
                <a:xfrm>
                  <a:off x="2116" y="712"/>
                  <a:ext cx="1573" cy="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5310" name="Rectangle 2032"/>
                <p:cNvSpPr>
                  <a:spLocks noChangeArrowheads="1"/>
                </p:cNvSpPr>
                <p:nvPr/>
              </p:nvSpPr>
              <p:spPr bwMode="auto">
                <a:xfrm>
                  <a:off x="3435" y="741"/>
                  <a:ext cx="249" cy="133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55311" name="Rectangle 2034"/>
                <p:cNvSpPr>
                  <a:spLocks noChangeArrowheads="1"/>
                </p:cNvSpPr>
                <p:nvPr/>
              </p:nvSpPr>
              <p:spPr bwMode="auto">
                <a:xfrm>
                  <a:off x="3168" y="741"/>
                  <a:ext cx="249" cy="133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grpSp>
              <p:nvGrpSpPr>
                <p:cNvPr id="5" name="Group 2038"/>
                <p:cNvGrpSpPr>
                  <a:grpSpLocks/>
                </p:cNvGrpSpPr>
                <p:nvPr/>
              </p:nvGrpSpPr>
              <p:grpSpPr bwMode="auto">
                <a:xfrm>
                  <a:off x="2907" y="741"/>
                  <a:ext cx="249" cy="325"/>
                  <a:chOff x="3531" y="741"/>
                  <a:chExt cx="249" cy="325"/>
                </a:xfrm>
              </p:grpSpPr>
              <p:sp>
                <p:nvSpPr>
                  <p:cNvPr id="55322" name="Rectangle 2036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41"/>
                    <a:ext cx="249" cy="133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5323" name="Rectangle 2037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33"/>
                    <a:ext cx="249" cy="133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6" name="Group 2039"/>
                <p:cNvGrpSpPr>
                  <a:grpSpLocks/>
                </p:cNvGrpSpPr>
                <p:nvPr/>
              </p:nvGrpSpPr>
              <p:grpSpPr bwMode="auto">
                <a:xfrm>
                  <a:off x="2640" y="741"/>
                  <a:ext cx="249" cy="325"/>
                  <a:chOff x="3531" y="741"/>
                  <a:chExt cx="249" cy="325"/>
                </a:xfrm>
              </p:grpSpPr>
              <p:sp>
                <p:nvSpPr>
                  <p:cNvPr id="55320" name="Rectangle 2040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41"/>
                    <a:ext cx="249" cy="133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5321" name="Rectangle 2041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33"/>
                    <a:ext cx="249" cy="133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7" name="Group 2042"/>
                <p:cNvGrpSpPr>
                  <a:grpSpLocks/>
                </p:cNvGrpSpPr>
                <p:nvPr/>
              </p:nvGrpSpPr>
              <p:grpSpPr bwMode="auto">
                <a:xfrm>
                  <a:off x="2379" y="741"/>
                  <a:ext cx="249" cy="325"/>
                  <a:chOff x="3531" y="741"/>
                  <a:chExt cx="249" cy="325"/>
                </a:xfrm>
              </p:grpSpPr>
              <p:sp>
                <p:nvSpPr>
                  <p:cNvPr id="55318" name="Rectangle 2043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41"/>
                    <a:ext cx="249" cy="133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5319" name="Rectangle 2044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33"/>
                    <a:ext cx="249" cy="133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</p:grpSp>
            <p:grpSp>
              <p:nvGrpSpPr>
                <p:cNvPr id="8" name="Group 2045"/>
                <p:cNvGrpSpPr>
                  <a:grpSpLocks/>
                </p:cNvGrpSpPr>
                <p:nvPr/>
              </p:nvGrpSpPr>
              <p:grpSpPr bwMode="auto">
                <a:xfrm>
                  <a:off x="2115" y="741"/>
                  <a:ext cx="249" cy="325"/>
                  <a:chOff x="3531" y="741"/>
                  <a:chExt cx="249" cy="325"/>
                </a:xfrm>
              </p:grpSpPr>
              <p:sp>
                <p:nvSpPr>
                  <p:cNvPr id="55316" name="Rectangle 2046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41"/>
                    <a:ext cx="249" cy="133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55317" name="Rectangle 2047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33"/>
                    <a:ext cx="249" cy="133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>
                      <a:solidFill>
                        <a:srgbClr val="000000"/>
                      </a:solidFill>
                      <a:latin typeface="Arial" charset="0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55307" name="Rectangle 2033"/>
              <p:cNvSpPr>
                <a:spLocks noChangeArrowheads="1"/>
              </p:cNvSpPr>
              <p:nvPr/>
            </p:nvSpPr>
            <p:spPr bwMode="auto">
              <a:xfrm>
                <a:off x="3435" y="933"/>
                <a:ext cx="249" cy="13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308" name="Rectangle 2035"/>
              <p:cNvSpPr>
                <a:spLocks noChangeArrowheads="1"/>
              </p:cNvSpPr>
              <p:nvPr/>
            </p:nvSpPr>
            <p:spPr bwMode="auto">
              <a:xfrm>
                <a:off x="3168" y="933"/>
                <a:ext cx="249" cy="13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pic>
          <p:nvPicPr>
            <p:cNvPr id="55304" name="Picture 2050" descr="ex_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1720" y="2780903"/>
              <a:ext cx="672741" cy="505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5" name="Line 2051"/>
            <p:cNvSpPr>
              <a:spLocks noChangeShapeType="1"/>
            </p:cNvSpPr>
            <p:nvPr/>
          </p:nvSpPr>
          <p:spPr bwMode="auto">
            <a:xfrm>
              <a:off x="852487" y="3044825"/>
              <a:ext cx="16033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lIns="0" tIns="0" rIns="0" bIns="0" anchor="ctr" anchorCtr="1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pic>
        <p:nvPicPr>
          <p:cNvPr id="55301" name="Picture 180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2286001"/>
            <a:ext cx="6781800" cy="373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8305800" y="6550224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sz="1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88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8" descr="horses_Y_0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1" y="1524000"/>
            <a:ext cx="2835275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0" name="Picture 10" descr="horses_filt_itr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1" y="1758950"/>
            <a:ext cx="703263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850" name="Picture 810" descr="horses_muContour_038_itr0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04126" y="1447801"/>
            <a:ext cx="29114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851" name="Picture 811" descr="horses_dContour_038_itr0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1474788"/>
            <a:ext cx="2908300" cy="218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Top-down segmentation</a:t>
            </a:r>
          </a:p>
        </p:txBody>
      </p:sp>
      <p:pic>
        <p:nvPicPr>
          <p:cNvPr id="21" name="Picture 826" descr="horses_filt_itr0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09801" y="2209801"/>
            <a:ext cx="114141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19" descr="horses_filt_itr0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30514" y="1497014"/>
            <a:ext cx="1284287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305800" y="6550224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sp>
        <p:nvSpPr>
          <p:cNvPr id="12" name="Content Placeholder 20"/>
          <p:cNvSpPr txBox="1">
            <a:spLocks/>
          </p:cNvSpPr>
          <p:nvPr/>
        </p:nvSpPr>
        <p:spPr bwMode="auto">
          <a:xfrm>
            <a:off x="1524000" y="5732517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kern="0"/>
              <a:t>E. Borenstein and S. Ullman, </a:t>
            </a:r>
            <a:r>
              <a:rPr lang="en-US" kern="0">
                <a:hlinkClick r:id="rId9"/>
              </a:rPr>
              <a:t>“Class-specific, top-down segmentation,”</a:t>
            </a:r>
            <a:r>
              <a:rPr lang="en-US" kern="0"/>
              <a:t> ECCV 2002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kern="0"/>
              <a:t>A. Levin and Y. Weiss, </a:t>
            </a:r>
            <a:r>
              <a:rPr lang="en-US" kern="0">
                <a:hlinkClick r:id="rId10"/>
              </a:rPr>
              <a:t>“Learning to Combine Bottom-Up and Top-Down Segmentation,”</a:t>
            </a:r>
            <a:r>
              <a:rPr lang="en-US" kern="0"/>
              <a:t> ECCV 2006.</a:t>
            </a:r>
            <a:endParaRPr lang="en-US" kern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z="1400" dirty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5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26" y="914400"/>
            <a:ext cx="73056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Top-down segmentation</a:t>
            </a:r>
          </a:p>
        </p:txBody>
      </p:sp>
      <p:sp>
        <p:nvSpPr>
          <p:cNvPr id="57348" name="Content Placeholder 20"/>
          <p:cNvSpPr>
            <a:spLocks noGrp="1"/>
          </p:cNvSpPr>
          <p:nvPr>
            <p:ph idx="1"/>
          </p:nvPr>
        </p:nvSpPr>
        <p:spPr>
          <a:xfrm>
            <a:off x="1524000" y="5732517"/>
            <a:ext cx="9144000" cy="1676400"/>
          </a:xfrm>
        </p:spPr>
        <p:txBody>
          <a:bodyPr/>
          <a:lstStyle/>
          <a:p>
            <a:r>
              <a:rPr lang="en-US" sz="1800" dirty="0"/>
              <a:t>E. </a:t>
            </a:r>
            <a:r>
              <a:rPr lang="en-US" sz="1800" dirty="0" err="1"/>
              <a:t>Borenstein</a:t>
            </a:r>
            <a:r>
              <a:rPr lang="en-US" sz="1800" dirty="0"/>
              <a:t> and S. </a:t>
            </a:r>
            <a:r>
              <a:rPr lang="en-US" sz="1800" dirty="0" err="1"/>
              <a:t>Ullman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“Class-specific, top-down segmentation,”</a:t>
            </a:r>
            <a:r>
              <a:rPr lang="en-US" sz="1800" dirty="0"/>
              <a:t> ECCV 2002</a:t>
            </a:r>
          </a:p>
          <a:p>
            <a:r>
              <a:rPr lang="en-US" sz="1800" dirty="0"/>
              <a:t>A. Levin and Y. Weiss, </a:t>
            </a:r>
            <a:r>
              <a:rPr lang="en-US" sz="1800" dirty="0">
                <a:hlinkClick r:id="rId5"/>
              </a:rPr>
              <a:t>“Learning to Combine Bottom-Up and Top-Down Segmentation,”</a:t>
            </a:r>
            <a:r>
              <a:rPr lang="en-US" sz="1800" dirty="0"/>
              <a:t> ECCV 2006.</a:t>
            </a:r>
          </a:p>
        </p:txBody>
      </p:sp>
      <p:sp>
        <p:nvSpPr>
          <p:cNvPr id="57349" name="TextBox 10"/>
          <p:cNvSpPr txBox="1">
            <a:spLocks noChangeArrowheads="1"/>
          </p:cNvSpPr>
          <p:nvPr/>
        </p:nvSpPr>
        <p:spPr bwMode="auto">
          <a:xfrm>
            <a:off x="1752600" y="2590801"/>
            <a:ext cx="152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Normalized cuts</a:t>
            </a:r>
          </a:p>
        </p:txBody>
      </p:sp>
      <p:sp>
        <p:nvSpPr>
          <p:cNvPr id="57350" name="TextBox 11"/>
          <p:cNvSpPr txBox="1">
            <a:spLocks noChangeArrowheads="1"/>
          </p:cNvSpPr>
          <p:nvPr/>
        </p:nvSpPr>
        <p:spPr bwMode="auto">
          <a:xfrm>
            <a:off x="1676400" y="3733801"/>
            <a:ext cx="1676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Top-down segmentation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05800" y="6550224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77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sz="1400" dirty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582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56" y="69804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031" y="1165195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Segmentation to find object boundaries or mid-level regions, tokens.</a:t>
            </a:r>
          </a:p>
          <a:p>
            <a:r>
              <a:rPr lang="en-US" sz="2800" dirty="0"/>
              <a:t> Bottom-up segmentation via clustering</a:t>
            </a:r>
          </a:p>
          <a:p>
            <a:pPr lvl="1"/>
            <a:r>
              <a:rPr lang="en-US" dirty="0"/>
              <a:t>General choices -- features, affinity functions, and clustering algorithms</a:t>
            </a:r>
          </a:p>
          <a:p>
            <a:r>
              <a:rPr lang="en-US" sz="2800" dirty="0"/>
              <a:t>Grouping also useful for quantization, can create new feature summaries</a:t>
            </a:r>
          </a:p>
          <a:p>
            <a:pPr lvl="1"/>
            <a:r>
              <a:rPr lang="en-US" dirty="0" err="1"/>
              <a:t>Texton</a:t>
            </a:r>
            <a:r>
              <a:rPr lang="en-US" dirty="0"/>
              <a:t> histograms for texture within local region</a:t>
            </a:r>
          </a:p>
          <a:p>
            <a:r>
              <a:rPr lang="en-US" sz="2800" dirty="0"/>
              <a:t>Example clustering methods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Mean shift</a:t>
            </a:r>
          </a:p>
          <a:p>
            <a:pPr lvl="1"/>
            <a:r>
              <a:rPr lang="en-US" dirty="0"/>
              <a:t>Graph cut, normalized cuts</a:t>
            </a:r>
          </a:p>
          <a:p>
            <a:pPr lvl="1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6581002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866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88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3390900" y="18288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04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859B9-5135-4AFA-93C5-9C9EE22A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284" y="2605460"/>
            <a:ext cx="6444716" cy="3012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to learn both local feature affinities and top-down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E251C082-94B2-4525-8CE5-ABFB6938BFDC}"/>
              </a:ext>
            </a:extLst>
          </p:cNvPr>
          <p:cNvSpPr txBox="1">
            <a:spLocks/>
          </p:cNvSpPr>
          <p:nvPr/>
        </p:nvSpPr>
        <p:spPr bwMode="auto">
          <a:xfrm>
            <a:off x="152400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350217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>
                <a:solidFill>
                  <a:srgbClr val="000000"/>
                </a:solidFill>
                <a:latin typeface="Arial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40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AEC4E5-58DF-49A6-851E-350B1A83A751}"/>
              </a:ext>
            </a:extLst>
          </p:cNvPr>
          <p:cNvCxnSpPr>
            <a:cxnSpLocks/>
          </p:cNvCxnSpPr>
          <p:nvPr/>
        </p:nvCxnSpPr>
        <p:spPr>
          <a:xfrm>
            <a:off x="4888142" y="303295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E961E-2D61-41E3-8756-DD1E1FA3DC16}"/>
              </a:ext>
            </a:extLst>
          </p:cNvPr>
          <p:cNvCxnSpPr>
            <a:cxnSpLocks/>
          </p:cNvCxnSpPr>
          <p:nvPr/>
        </p:nvCxnSpPr>
        <p:spPr>
          <a:xfrm>
            <a:off x="4888142" y="429309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60FA6C1-CEA6-4C14-B6EA-6C45E246AC2C}"/>
              </a:ext>
            </a:extLst>
          </p:cNvPr>
          <p:cNvSpPr txBox="1">
            <a:spLocks/>
          </p:cNvSpPr>
          <p:nvPr/>
        </p:nvSpPr>
        <p:spPr>
          <a:xfrm>
            <a:off x="3323692" y="523116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2800" kern="0" dirty="0"/>
              <a:t>What things should be grouped?</a:t>
            </a:r>
            <a:br>
              <a:rPr lang="en-US" sz="2800" kern="0" dirty="0"/>
            </a:br>
            <a:r>
              <a:rPr lang="en-US" sz="2800" kern="0" dirty="0"/>
              <a:t>What cues indicate groups?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D2A0C5-97DA-4B2E-AF16-DD17C4F0535F}"/>
              </a:ext>
            </a:extLst>
          </p:cNvPr>
          <p:cNvSpPr txBox="1">
            <a:spLocks/>
          </p:cNvSpPr>
          <p:nvPr/>
        </p:nvSpPr>
        <p:spPr>
          <a:xfrm>
            <a:off x="1981201" y="1497537"/>
            <a:ext cx="868424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2800" kern="0" dirty="0"/>
              <a:t>The effect </a:t>
            </a:r>
            <a:r>
              <a:rPr lang="en-US" sz="2800" i="1" kern="0" dirty="0"/>
              <a:t>only</a:t>
            </a:r>
            <a:r>
              <a:rPr lang="en-US" sz="2800" kern="0" dirty="0"/>
              <a:t> arises because we perceive each shape as something </a:t>
            </a:r>
            <a:r>
              <a:rPr lang="en-US" sz="2800" i="1" kern="0" dirty="0"/>
              <a:t>other</a:t>
            </a:r>
            <a:r>
              <a:rPr lang="en-US" sz="2800" kern="0" dirty="0"/>
              <a:t> than the sum of it’s parts…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FAA50D-39EC-46E3-B333-424AD12F7876}"/>
              </a:ext>
            </a:extLst>
          </p:cNvPr>
          <p:cNvGrpSpPr/>
          <p:nvPr/>
        </p:nvGrpSpPr>
        <p:grpSpPr>
          <a:xfrm>
            <a:off x="3496548" y="2761027"/>
            <a:ext cx="5531805" cy="1789757"/>
            <a:chOff x="1972547" y="2761026"/>
            <a:chExt cx="5531805" cy="178975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0EB829-E22C-4B05-B2E9-1E57722EA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733" y="2779416"/>
              <a:ext cx="371382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694C49-2E9B-496C-87B3-F3C4A0FFB160}"/>
                </a:ext>
              </a:extLst>
            </p:cNvPr>
            <p:cNvCxnSpPr>
              <a:cxnSpLocks/>
            </p:cNvCxnSpPr>
            <p:nvPr/>
          </p:nvCxnSpPr>
          <p:spPr>
            <a:xfrm>
              <a:off x="7068431" y="2761026"/>
              <a:ext cx="435921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FFBDB1-37D9-4B7F-9479-563F182947A8}"/>
                </a:ext>
              </a:extLst>
            </p:cNvPr>
            <p:cNvCxnSpPr>
              <a:cxnSpLocks/>
            </p:cNvCxnSpPr>
            <p:nvPr/>
          </p:nvCxnSpPr>
          <p:spPr>
            <a:xfrm>
              <a:off x="2057324" y="2801800"/>
              <a:ext cx="371382" cy="46231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FF8909-A68C-4D69-938F-4CFF96949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7576" y="2779416"/>
              <a:ext cx="390401" cy="45401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31C7E9D-0EEF-490C-BFBC-989A45B2E7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956" y="4066087"/>
              <a:ext cx="371382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C24254-9D75-4049-BEAC-A61FABCE069A}"/>
                </a:ext>
              </a:extLst>
            </p:cNvPr>
            <p:cNvCxnSpPr>
              <a:cxnSpLocks/>
            </p:cNvCxnSpPr>
            <p:nvPr/>
          </p:nvCxnSpPr>
          <p:spPr>
            <a:xfrm>
              <a:off x="6983654" y="4047697"/>
              <a:ext cx="435921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34DF91E-43D6-4977-9867-DEC0A1875399}"/>
                </a:ext>
              </a:extLst>
            </p:cNvPr>
            <p:cNvCxnSpPr>
              <a:cxnSpLocks/>
            </p:cNvCxnSpPr>
            <p:nvPr/>
          </p:nvCxnSpPr>
          <p:spPr>
            <a:xfrm>
              <a:off x="1972547" y="4088471"/>
              <a:ext cx="371382" cy="46231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0210F9-B8A0-47DB-A6A1-8DB198B8D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799" y="4066087"/>
              <a:ext cx="390401" cy="45401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3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Segmenting both classes and instances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z="14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36144-7DCA-447B-92D5-5862B2176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4"/>
          <a:stretch/>
        </p:blipFill>
        <p:spPr>
          <a:xfrm>
            <a:off x="1531891" y="2168861"/>
            <a:ext cx="9144000" cy="3273227"/>
          </a:xfrm>
          <a:prstGeom prst="rect">
            <a:avLst/>
          </a:prstGeom>
        </p:spPr>
      </p:pic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83844D0F-4DCF-49C9-A5DD-3975859ECB61}"/>
              </a:ext>
            </a:extLst>
          </p:cNvPr>
          <p:cNvSpPr txBox="1">
            <a:spLocks/>
          </p:cNvSpPr>
          <p:nvPr/>
        </p:nvSpPr>
        <p:spPr bwMode="auto">
          <a:xfrm>
            <a:off x="152400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234634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cut(A,B) = \frac{cut(A,B)}{volume(A)} + \frac{cut(A,B)}{volume(B)}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424.7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4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4" id="{5A91787F-FADF-4622-A7FE-36ED0CAD60D9}" vid="{063E6F3D-AFA5-48E1-84EC-1D02049281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3564</Words>
  <Application>Microsoft Office PowerPoint</Application>
  <PresentationFormat>Widescreen</PresentationFormat>
  <Paragraphs>847</Paragraphs>
  <Slides>90</Slides>
  <Notes>83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Arial</vt:lpstr>
      <vt:lpstr>Arial Black</vt:lpstr>
      <vt:lpstr>Avenir Book</vt:lpstr>
      <vt:lpstr>Calibri</vt:lpstr>
      <vt:lpstr>Calibri Light</vt:lpstr>
      <vt:lpstr>Cambria Math</vt:lpstr>
      <vt:lpstr>Comic Sans MS</vt:lpstr>
      <vt:lpstr>Times New Roman</vt:lpstr>
      <vt:lpstr>Office Theme</vt:lpstr>
      <vt:lpstr>Theme4</vt:lpstr>
      <vt:lpstr>Equation</vt:lpstr>
      <vt:lpstr>19CSE435: Computer Vision </vt:lpstr>
      <vt:lpstr>Grouping in vision</vt:lpstr>
      <vt:lpstr>Examples of grouping in vision</vt:lpstr>
      <vt:lpstr>Grouping in vision</vt:lpstr>
      <vt:lpstr>PowerPoint Presentation</vt:lpstr>
      <vt:lpstr>Gestalt</vt:lpstr>
      <vt:lpstr>Example: Muller-Lyer illusion</vt:lpstr>
      <vt:lpstr>Example: Muller-Lyer illusion</vt:lpstr>
      <vt:lpstr>Example: Muller-Lyer illusion</vt:lpstr>
      <vt:lpstr>Gestalt</vt:lpstr>
      <vt:lpstr>PowerPoint Presentation</vt:lpstr>
      <vt:lpstr>PowerPoint Presentation</vt:lpstr>
      <vt:lpstr>Similarity</vt:lpstr>
      <vt:lpstr>Symmetry</vt:lpstr>
      <vt:lpstr>Common fate</vt:lpstr>
      <vt:lpstr>Proximity</vt:lpstr>
      <vt:lpstr>Illusory/subjective contours</vt:lpstr>
      <vt:lpstr>PowerPoint Presentation</vt:lpstr>
      <vt:lpstr>PowerPoint Presentation</vt:lpstr>
      <vt:lpstr>PowerPoint Presentation</vt:lpstr>
      <vt:lpstr>PowerPoint Presentation</vt:lpstr>
      <vt:lpstr>Figure-ground</vt:lpstr>
      <vt:lpstr>Grouping phenomena in real life</vt:lpstr>
      <vt:lpstr>Grouping phenomena in real life</vt:lpstr>
      <vt:lpstr>Grouping phenomena in real life</vt:lpstr>
      <vt:lpstr>Gestalt</vt:lpstr>
      <vt:lpstr>PowerPoint Presentation</vt:lpstr>
      <vt:lpstr>The goals of segmentation</vt:lpstr>
      <vt:lpstr>The goals of segmentation</vt:lpstr>
      <vt:lpstr>PowerPoint Presentation</vt:lpstr>
      <vt:lpstr>PowerPoint Presentation</vt:lpstr>
      <vt:lpstr>PowerPoint Presentation</vt:lpstr>
      <vt:lpstr>PowerPoint Presentation</vt:lpstr>
      <vt:lpstr>Clustering</vt:lpstr>
      <vt:lpstr>K-means clustering</vt:lpstr>
      <vt:lpstr>K-means: pros and cons</vt:lpstr>
      <vt:lpstr>An aside: Smoothing out cluster assignments</vt:lpstr>
      <vt:lpstr>Segmentation as clustering</vt:lpstr>
      <vt:lpstr>PowerPoint Presentation</vt:lpstr>
      <vt:lpstr>Segmentation as clustering</vt:lpstr>
      <vt:lpstr>Segmentation as clustering</vt:lpstr>
      <vt:lpstr>Segmentation as clustering</vt:lpstr>
      <vt:lpstr>Segmentation as clustering</vt:lpstr>
      <vt:lpstr>Segmentation as clustering</vt:lpstr>
      <vt:lpstr>Segmentation with texture features</vt:lpstr>
      <vt:lpstr>Image segmentation example</vt:lpstr>
      <vt:lpstr>Pixel properties vs. neighborhood properties</vt:lpstr>
      <vt:lpstr>PowerPoint Presentation</vt:lpstr>
      <vt:lpstr>K-means: pros and cons</vt:lpstr>
      <vt:lpstr>Mean shift algorithm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Mean shift clustering/segmentation</vt:lpstr>
      <vt:lpstr>Mean shift segmentation results</vt:lpstr>
      <vt:lpstr>PowerPoint Presentation</vt:lpstr>
      <vt:lpstr>Mean shift</vt:lpstr>
      <vt:lpstr>PowerPoint Presentation</vt:lpstr>
      <vt:lpstr>Images as graphs</vt:lpstr>
      <vt:lpstr>Measuring affinity</vt:lpstr>
      <vt:lpstr>Example: weighted graphs</vt:lpstr>
      <vt:lpstr>PowerPoint Presentation</vt:lpstr>
      <vt:lpstr>PowerPoint Presentation</vt:lpstr>
      <vt:lpstr>PowerPoint Presentation</vt:lpstr>
      <vt:lpstr>Distancesaffinities</vt:lpstr>
      <vt:lpstr>PowerPoint Presentation</vt:lpstr>
      <vt:lpstr>Visualizing a shuffled affinity matrix</vt:lpstr>
      <vt:lpstr>Measuring affinity</vt:lpstr>
      <vt:lpstr>Measuring affinity</vt:lpstr>
      <vt:lpstr>Putting it together</vt:lpstr>
      <vt:lpstr>Segmentation by Graph Cuts</vt:lpstr>
      <vt:lpstr>Cuts in a graph: Min cut</vt:lpstr>
      <vt:lpstr>Minimum cut</vt:lpstr>
      <vt:lpstr>Cuts in a graph: Normalized cut</vt:lpstr>
      <vt:lpstr>Example results</vt:lpstr>
      <vt:lpstr>Results: Berkeley Segmentation Engine</vt:lpstr>
      <vt:lpstr>Normalized cuts: pros and cons</vt:lpstr>
      <vt:lpstr>PowerPoint Presentation</vt:lpstr>
      <vt:lpstr>Segments as primitives for recognition</vt:lpstr>
      <vt:lpstr>Top-down segmentation</vt:lpstr>
      <vt:lpstr>Top-down segmentation</vt:lpstr>
      <vt:lpstr>Summary</vt:lpstr>
      <vt:lpstr>PowerPoint Presentation</vt:lpstr>
      <vt:lpstr>More recently…</vt:lpstr>
      <vt:lpstr>More recently…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19CSE435: Computer Vision </dc:title>
  <dc:creator>Nandi Vardhan Harlalli Rajendra</dc:creator>
  <cp:lastModifiedBy>Nandi Vardhan Harlalli Rajendra</cp:lastModifiedBy>
  <cp:revision>1</cp:revision>
  <dcterms:created xsi:type="dcterms:W3CDTF">2022-05-11T06:02:45Z</dcterms:created>
  <dcterms:modified xsi:type="dcterms:W3CDTF">2022-05-11T06:04:16Z</dcterms:modified>
</cp:coreProperties>
</file>